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7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D81EC-E709-4E15-86BC-1807CB8C721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46100" y="2072529"/>
            <a:ext cx="9296400" cy="1592359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103505" algn="ctr">
              <a:lnSpc>
                <a:spcPct val="106700"/>
              </a:lnSpc>
              <a:spcBef>
                <a:spcPts val="315"/>
              </a:spcBef>
            </a:pPr>
            <a:br>
              <a:rPr lang="hy-AM" b="1" i="1" spc="-10" dirty="0">
                <a:solidFill>
                  <a:srgbClr val="001F5F"/>
                </a:solidFill>
                <a:latin typeface="Arial"/>
                <a:cs typeface="Arial"/>
              </a:rPr>
            </a:br>
            <a:r>
              <a:rPr lang="hy-AM" b="1" spc="-10" dirty="0">
                <a:solidFill>
                  <a:srgbClr val="001F5F"/>
                </a:solidFill>
                <a:latin typeface="Arial"/>
                <a:cs typeface="Arial"/>
              </a:rPr>
              <a:t>«Իրան-Հ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այաստան</a:t>
            </a:r>
            <a:r>
              <a:rPr lang="hy-AM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400կՎ</a:t>
            </a:r>
            <a:r>
              <a:rPr lang="hy-AM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hy-AM" b="1" spc="-10" dirty="0">
                <a:solidFill>
                  <a:srgbClr val="001F5F"/>
                </a:solidFill>
                <a:latin typeface="Arial"/>
                <a:cs typeface="Arial"/>
              </a:rPr>
              <a:t>էլեկտրահաղորդման 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օդային</a:t>
            </a:r>
            <a:r>
              <a:rPr lang="hy-AM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գծի</a:t>
            </a:r>
            <a:r>
              <a:rPr lang="hy-AM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և</a:t>
            </a:r>
            <a:r>
              <a:rPr lang="hy-AM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hy-AM" b="1" dirty="0">
                <a:solidFill>
                  <a:srgbClr val="001F5F"/>
                </a:solidFill>
                <a:latin typeface="Arial"/>
                <a:cs typeface="Arial"/>
              </a:rPr>
              <a:t>համապատասխան</a:t>
            </a:r>
            <a:r>
              <a:rPr lang="hy-AM" b="1" spc="-10" dirty="0">
                <a:solidFill>
                  <a:srgbClr val="001F5F"/>
                </a:solidFill>
                <a:latin typeface="Arial"/>
                <a:cs typeface="Arial"/>
              </a:rPr>
              <a:t> ենթակայանի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(</a:t>
            </a:r>
            <a:r>
              <a:rPr lang="hy-AM" b="1" dirty="0">
                <a:solidFill>
                  <a:srgbClr val="001F5F"/>
                </a:solidFill>
              </a:rPr>
              <a:t>400/220/20կՎ</a:t>
            </a:r>
            <a:r>
              <a:rPr lang="en-US" b="1" dirty="0">
                <a:solidFill>
                  <a:srgbClr val="001F5F"/>
                </a:solidFill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«</a:t>
            </a:r>
            <a:r>
              <a:rPr b="1" dirty="0" err="1">
                <a:solidFill>
                  <a:srgbClr val="001F5F"/>
                </a:solidFill>
                <a:latin typeface="Arial"/>
                <a:cs typeface="Arial"/>
              </a:rPr>
              <a:t>Նորավան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»)</a:t>
            </a:r>
            <a:r>
              <a:rPr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001F5F"/>
                </a:solidFill>
                <a:latin typeface="Arial"/>
                <a:cs typeface="Arial"/>
              </a:rPr>
              <a:t>կառուցում»</a:t>
            </a:r>
            <a:r>
              <a:rPr b="1" spc="5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001F5F"/>
                </a:solidFill>
                <a:latin typeface="Arial"/>
                <a:cs typeface="Arial"/>
              </a:rPr>
              <a:t>ծրագիր</a:t>
            </a:r>
          </a:p>
        </p:txBody>
      </p:sp>
      <p:pic>
        <p:nvPicPr>
          <p:cNvPr id="9" name="Рисунок 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9316F01-41D4-ED37-7DDC-FF5098C810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52897"/>
            <a:ext cx="4038600" cy="1903095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87BDE459-93C6-3A60-AC9B-BDD6C1D3C99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8100" y="4695825"/>
            <a:ext cx="3810000" cy="2550462"/>
          </a:xfrm>
          <a:prstGeom prst="rect">
            <a:avLst/>
          </a:prstGeom>
        </p:spPr>
      </p:pic>
      <p:pic>
        <p:nvPicPr>
          <p:cNvPr id="11" name="object 6">
            <a:extLst>
              <a:ext uri="{FF2B5EF4-FFF2-40B4-BE49-F238E27FC236}">
                <a16:creationId xmlns:a16="http://schemas.microsoft.com/office/drawing/2014/main" id="{0F6620FC-37B7-B8C4-9D02-59A5332459C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99100" y="3781425"/>
            <a:ext cx="3581400" cy="273792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099" y="581025"/>
            <a:ext cx="9123021" cy="806888"/>
          </a:xfrm>
          <a:prstGeom prst="rect">
            <a:avLst/>
          </a:prstGeom>
        </p:spPr>
        <p:txBody>
          <a:bodyPr vert="horz" wrap="square" lIns="0" tIns="311404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Ծրագրի</a:t>
            </a:r>
            <a:r>
              <a:rPr sz="3200" spc="-170" dirty="0"/>
              <a:t> </a:t>
            </a:r>
            <a:r>
              <a:rPr sz="3200" dirty="0" err="1"/>
              <a:t>հիմնական</a:t>
            </a:r>
            <a:r>
              <a:rPr sz="3200" spc="-130" dirty="0"/>
              <a:t> </a:t>
            </a:r>
            <a:r>
              <a:rPr sz="3200" spc="-130" dirty="0" err="1"/>
              <a:t>տվյալները</a:t>
            </a:r>
            <a:r>
              <a:rPr sz="3200" spc="-130" dirty="0"/>
              <a:t> </a:t>
            </a:r>
            <a:endParaRPr sz="32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46099" y="1876425"/>
            <a:ext cx="9123021" cy="445506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6870" marR="5080" indent="-344805" algn="just">
              <a:lnSpc>
                <a:spcPct val="150000"/>
              </a:lnSpc>
              <a:spcBef>
                <a:spcPts val="1275"/>
              </a:spcBef>
              <a:tabLst>
                <a:tab pos="356870" algn="l"/>
              </a:tabLst>
            </a:pP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Վարկի</a:t>
            </a:r>
            <a:r>
              <a:rPr lang="hy-AM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գումարը – 1</a:t>
            </a:r>
            <a:r>
              <a:rPr lang="hy-AM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07.9 մլն եվրո </a:t>
            </a:r>
            <a:endParaRPr lang="hy-A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5080" indent="-344805" algn="just">
              <a:lnSpc>
                <a:spcPct val="150000"/>
              </a:lnSpc>
              <a:spcBef>
                <a:spcPts val="1275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Ֆինանսավորող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կազմակերպությունները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Ի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րանի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5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րտահանման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և  </a:t>
            </a:r>
            <a:r>
              <a:rPr spc="-5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զ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արգացման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35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բ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անկ</a:t>
            </a:r>
            <a:r>
              <a:rPr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(85%)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SUNIR</a:t>
            </a:r>
            <a:r>
              <a:rPr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FZE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(15%)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50000"/>
              </a:lnSpc>
              <a:spcBef>
                <a:spcPts val="745"/>
              </a:spcBef>
              <a:tabLst>
                <a:tab pos="356870" algn="l"/>
              </a:tabLst>
            </a:pP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Վ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արկի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մարումը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pc="-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2028թթ.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2076450" indent="-344805" algn="just">
              <a:lnSpc>
                <a:spcPct val="150000"/>
              </a:lnSpc>
              <a:spcBef>
                <a:spcPts val="985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Կապալառու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կզմակերպություն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Իրանի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էներգետիկ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ջրային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սարքավորումների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ծառայությունների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արտահանման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«Սանիր»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ընկերություն</a:t>
            </a:r>
            <a:endParaRPr lang="en-US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2076450" indent="-344805" algn="just">
              <a:lnSpc>
                <a:spcPts val="1920"/>
              </a:lnSpc>
              <a:spcBef>
                <a:spcPts val="985"/>
              </a:spcBef>
              <a:tabLst>
                <a:tab pos="356870" algn="l"/>
              </a:tabLst>
            </a:pPr>
            <a:endParaRPr lang="en-US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2076450" indent="-344805" algn="just">
              <a:lnSpc>
                <a:spcPts val="1920"/>
              </a:lnSpc>
              <a:spcBef>
                <a:spcPts val="985"/>
              </a:spcBef>
              <a:tabLst>
                <a:tab pos="356870" algn="l"/>
              </a:tabLst>
            </a:pPr>
            <a:endParaRPr lang="en-US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2076450" indent="-344805" algn="just">
              <a:lnSpc>
                <a:spcPts val="1920"/>
              </a:lnSpc>
              <a:spcBef>
                <a:spcPts val="985"/>
              </a:spcBef>
              <a:tabLst>
                <a:tab pos="356870" algn="l"/>
              </a:tabLst>
            </a:pPr>
            <a:endParaRPr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15">
            <a:extLst>
              <a:ext uri="{FF2B5EF4-FFF2-40B4-BE49-F238E27FC236}">
                <a16:creationId xmlns:a16="http://schemas.microsoft.com/office/drawing/2014/main" id="{5B1C7182-D304-F053-C6F6-0C989E99A87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89700" y="4848225"/>
            <a:ext cx="2438400" cy="23621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352425"/>
            <a:ext cx="73152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y-AM" sz="3200" dirty="0"/>
              <a:t>Ծրագրի</a:t>
            </a:r>
            <a:r>
              <a:rPr lang="hy-AM" sz="3200" spc="-100" dirty="0"/>
              <a:t> </a:t>
            </a:r>
            <a:r>
              <a:rPr lang="hy-AM" sz="3200" spc="-10" dirty="0"/>
              <a:t>նպատակը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8945" y="1142045"/>
            <a:ext cx="10244455" cy="4243469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6870" marR="1390015" indent="-344805" algn="just">
              <a:lnSpc>
                <a:spcPct val="150000"/>
              </a:lnSpc>
              <a:spcBef>
                <a:spcPts val="530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sz="1450" dirty="0">
                <a:solidFill>
                  <a:srgbClr val="90C224"/>
                </a:solidFill>
                <a:latin typeface="MS Gothic"/>
                <a:cs typeface="MS Gothic"/>
              </a:rPr>
              <a:t>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ՀՀ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ԻԻՀ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միջև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էլեկտրաէներգիայի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փոխհոսքերը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350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ՄՎտ-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ից</a:t>
            </a:r>
            <a:r>
              <a:rPr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հասցնել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ՄՎտ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ի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1603375" indent="-344805" algn="just">
              <a:lnSpc>
                <a:spcPct val="150000"/>
              </a:lnSpc>
              <a:spcBef>
                <a:spcPts val="1145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Բարձրացնել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ՀՀ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ԻԻՀ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էներգահամակարգերի</a:t>
            </a:r>
            <a:r>
              <a:rPr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զուգահեռ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աշխատանքի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հուսալիությ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ու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ն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ը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կայունությ</a:t>
            </a:r>
            <a:r>
              <a:rPr lang="hy-AM" spc="-10" dirty="0">
                <a:latin typeface="Arial" panose="020B0604020202020204" pitchFamily="34" charset="0"/>
                <a:cs typeface="Arial" panose="020B0604020202020204" pitchFamily="34" charset="0"/>
              </a:rPr>
              <a:t>ունը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50000"/>
              </a:lnSpc>
              <a:spcBef>
                <a:spcPts val="780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y-AM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Բ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արձրացնել</a:t>
            </a:r>
            <a:r>
              <a:rPr lang="hy-AM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ՀՀ</a:t>
            </a:r>
            <a:r>
              <a:rPr lang="hy-AM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էներգահամակարգի</a:t>
            </a:r>
            <a:r>
              <a:rPr lang="hy-AM" spc="4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latin typeface="Arial" panose="020B0604020202020204" pitchFamily="34" charset="0"/>
                <a:cs typeface="Arial" panose="020B0604020202020204" pitchFamily="34" charset="0"/>
              </a:rPr>
              <a:t>անվտանգության </a:t>
            </a:r>
            <a:r>
              <a:rPr lang="hy-AM" spc="-10" dirty="0">
                <a:latin typeface="Arial" panose="020B0604020202020204" pitchFamily="34" charset="0"/>
                <a:cs typeface="Arial" panose="020B0604020202020204" pitchFamily="34" charset="0"/>
              </a:rPr>
              <a:t>մակարդակը՝</a:t>
            </a:r>
            <a:endParaRPr lang="hy-A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50000"/>
              </a:lnSpc>
              <a:spcBef>
                <a:spcPts val="780"/>
              </a:spcBef>
              <a:tabLst>
                <a:tab pos="35687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հյուսիս-հարավ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pc="-55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էներգետիկական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ակապի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հզորացմամբ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marR="2479675" indent="-344805" algn="just">
              <a:lnSpc>
                <a:spcPct val="150000"/>
              </a:lnSpc>
              <a:spcBef>
                <a:spcPts val="1065"/>
              </a:spcBef>
              <a:tabLst>
                <a:tab pos="356870" algn="l"/>
              </a:tabLst>
            </a:pPr>
            <a:r>
              <a:rPr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Ամբողջ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ծավալով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օգտագործել Իրան-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Հայաստան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գազատարի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թողունակությունը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՝</a:t>
            </a:r>
            <a:r>
              <a:rPr spc="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spc="-20" dirty="0" err="1">
                <a:latin typeface="Arial" panose="020B0604020202020204" pitchFamily="34" charset="0"/>
                <a:cs typeface="Arial" panose="020B0604020202020204" pitchFamily="34" charset="0"/>
              </a:rPr>
              <a:t>Գազ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spc="-20" dirty="0" err="1">
                <a:latin typeface="Arial" panose="020B0604020202020204" pitchFamily="34" charset="0"/>
                <a:cs typeface="Arial" panose="020B0604020202020204" pitchFamily="34" charset="0"/>
              </a:rPr>
              <a:t>էլե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կտրաէներգիայի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դիմաց»</a:t>
            </a:r>
            <a:r>
              <a:rPr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ծրագրի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 err="1">
                <a:latin typeface="Arial" panose="020B0604020202020204" pitchFamily="34" charset="0"/>
                <a:cs typeface="Arial" panose="020B0604020202020204" pitchFamily="34" charset="0"/>
              </a:rPr>
              <a:t>շրջանակներում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08300" y="5206678"/>
            <a:ext cx="3657600" cy="235617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931909" y="0"/>
            <a:ext cx="1757680" cy="6896735"/>
            <a:chOff x="8931909" y="0"/>
            <a:chExt cx="1757680" cy="6896735"/>
          </a:xfrm>
        </p:grpSpPr>
        <p:sp>
          <p:nvSpPr>
            <p:cNvPr id="3" name="object 3"/>
            <p:cNvSpPr/>
            <p:nvPr/>
          </p:nvSpPr>
          <p:spPr>
            <a:xfrm>
              <a:off x="9371329" y="635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8000"/>
                  </a:lnTo>
                </a:path>
              </a:pathLst>
            </a:custGeom>
            <a:ln w="9906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80829" y="1793696"/>
              <a:ext cx="1508760" cy="5064760"/>
            </a:xfrm>
            <a:custGeom>
              <a:avLst/>
              <a:gdLst/>
              <a:ahLst/>
              <a:cxnLst/>
              <a:rect l="l" t="t" r="r" b="b"/>
              <a:pathLst>
                <a:path w="1508759" h="5064759">
                  <a:moveTo>
                    <a:pt x="1508505" y="0"/>
                  </a:moveTo>
                  <a:lnTo>
                    <a:pt x="0" y="5064303"/>
                  </a:lnTo>
                  <a:lnTo>
                    <a:pt x="1508505" y="5064303"/>
                  </a:lnTo>
                  <a:lnTo>
                    <a:pt x="1508505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604374" y="0"/>
              <a:ext cx="1085215" cy="6160770"/>
            </a:xfrm>
            <a:custGeom>
              <a:avLst/>
              <a:gdLst/>
              <a:ahLst/>
              <a:cxnLst/>
              <a:rect l="l" t="t" r="r" b="b"/>
              <a:pathLst>
                <a:path w="1085215" h="6160770">
                  <a:moveTo>
                    <a:pt x="1084960" y="0"/>
                  </a:moveTo>
                  <a:lnTo>
                    <a:pt x="0" y="0"/>
                  </a:lnTo>
                  <a:lnTo>
                    <a:pt x="1084960" y="6160661"/>
                  </a:lnTo>
                  <a:lnTo>
                    <a:pt x="108496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31909" y="4804132"/>
              <a:ext cx="1757680" cy="2054225"/>
            </a:xfrm>
            <a:custGeom>
              <a:avLst/>
              <a:gdLst/>
              <a:ahLst/>
              <a:cxnLst/>
              <a:rect l="l" t="t" r="r" b="b"/>
              <a:pathLst>
                <a:path w="1757679" h="2054225">
                  <a:moveTo>
                    <a:pt x="1757425" y="0"/>
                  </a:moveTo>
                  <a:lnTo>
                    <a:pt x="0" y="2053867"/>
                  </a:lnTo>
                  <a:lnTo>
                    <a:pt x="1757425" y="2053867"/>
                  </a:lnTo>
                  <a:lnTo>
                    <a:pt x="1757425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37039" y="0"/>
              <a:ext cx="1352550" cy="3758565"/>
            </a:xfrm>
            <a:custGeom>
              <a:avLst/>
              <a:gdLst/>
              <a:ahLst/>
              <a:cxnLst/>
              <a:rect l="l" t="t" r="r" b="b"/>
              <a:pathLst>
                <a:path w="1352550" h="3758565">
                  <a:moveTo>
                    <a:pt x="1352295" y="0"/>
                  </a:moveTo>
                  <a:lnTo>
                    <a:pt x="0" y="0"/>
                  </a:lnTo>
                  <a:lnTo>
                    <a:pt x="1352295" y="3758310"/>
                  </a:lnTo>
                  <a:lnTo>
                    <a:pt x="1352295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371454" y="6286327"/>
              <a:ext cx="318135" cy="572135"/>
            </a:xfrm>
            <a:custGeom>
              <a:avLst/>
              <a:gdLst/>
              <a:ahLst/>
              <a:cxnLst/>
              <a:rect l="l" t="t" r="r" b="b"/>
              <a:pathLst>
                <a:path w="318134" h="572134">
                  <a:moveTo>
                    <a:pt x="317879" y="0"/>
                  </a:moveTo>
                  <a:lnTo>
                    <a:pt x="0" y="571672"/>
                  </a:lnTo>
                  <a:lnTo>
                    <a:pt x="317879" y="571672"/>
                  </a:lnTo>
                  <a:lnTo>
                    <a:pt x="317879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71329" y="38735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8000"/>
                  </a:lnTo>
                </a:path>
              </a:pathLst>
            </a:custGeom>
            <a:ln w="9906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80829" y="1831796"/>
              <a:ext cx="1508760" cy="5064760"/>
            </a:xfrm>
            <a:custGeom>
              <a:avLst/>
              <a:gdLst/>
              <a:ahLst/>
              <a:cxnLst/>
              <a:rect l="l" t="t" r="r" b="b"/>
              <a:pathLst>
                <a:path w="1508759" h="5064759">
                  <a:moveTo>
                    <a:pt x="1508505" y="0"/>
                  </a:moveTo>
                  <a:lnTo>
                    <a:pt x="0" y="5064303"/>
                  </a:lnTo>
                  <a:lnTo>
                    <a:pt x="1508505" y="5064303"/>
                  </a:lnTo>
                  <a:lnTo>
                    <a:pt x="1508505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604374" y="38100"/>
              <a:ext cx="1085215" cy="6160770"/>
            </a:xfrm>
            <a:custGeom>
              <a:avLst/>
              <a:gdLst/>
              <a:ahLst/>
              <a:cxnLst/>
              <a:rect l="l" t="t" r="r" b="b"/>
              <a:pathLst>
                <a:path w="1085215" h="6160770">
                  <a:moveTo>
                    <a:pt x="1084960" y="0"/>
                  </a:moveTo>
                  <a:lnTo>
                    <a:pt x="0" y="0"/>
                  </a:lnTo>
                  <a:lnTo>
                    <a:pt x="1084960" y="6160661"/>
                  </a:lnTo>
                  <a:lnTo>
                    <a:pt x="108496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931909" y="4842232"/>
              <a:ext cx="1757680" cy="2054225"/>
            </a:xfrm>
            <a:custGeom>
              <a:avLst/>
              <a:gdLst/>
              <a:ahLst/>
              <a:cxnLst/>
              <a:rect l="l" t="t" r="r" b="b"/>
              <a:pathLst>
                <a:path w="1757679" h="2054225">
                  <a:moveTo>
                    <a:pt x="1757425" y="0"/>
                  </a:moveTo>
                  <a:lnTo>
                    <a:pt x="0" y="2053867"/>
                  </a:lnTo>
                  <a:lnTo>
                    <a:pt x="1757425" y="2053867"/>
                  </a:lnTo>
                  <a:lnTo>
                    <a:pt x="1757425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37039" y="38100"/>
              <a:ext cx="1352550" cy="3758565"/>
            </a:xfrm>
            <a:custGeom>
              <a:avLst/>
              <a:gdLst/>
              <a:ahLst/>
              <a:cxnLst/>
              <a:rect l="l" t="t" r="r" b="b"/>
              <a:pathLst>
                <a:path w="1352550" h="3758565">
                  <a:moveTo>
                    <a:pt x="1352295" y="0"/>
                  </a:moveTo>
                  <a:lnTo>
                    <a:pt x="0" y="0"/>
                  </a:lnTo>
                  <a:lnTo>
                    <a:pt x="1352295" y="3758310"/>
                  </a:lnTo>
                  <a:lnTo>
                    <a:pt x="1352295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371454" y="6324427"/>
              <a:ext cx="318135" cy="572135"/>
            </a:xfrm>
            <a:custGeom>
              <a:avLst/>
              <a:gdLst/>
              <a:ahLst/>
              <a:cxnLst/>
              <a:rect l="l" t="t" r="r" b="b"/>
              <a:pathLst>
                <a:path w="318134" h="572134">
                  <a:moveTo>
                    <a:pt x="317879" y="0"/>
                  </a:moveTo>
                  <a:lnTo>
                    <a:pt x="0" y="571672"/>
                  </a:lnTo>
                  <a:lnTo>
                    <a:pt x="317879" y="571672"/>
                  </a:lnTo>
                  <a:lnTo>
                    <a:pt x="317879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850900" y="366897"/>
            <a:ext cx="7755559" cy="39626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>
              <a:lnSpc>
                <a:spcPts val="2760"/>
              </a:lnSpc>
              <a:spcBef>
                <a:spcPts val="290"/>
              </a:spcBef>
            </a:pPr>
            <a:r>
              <a:rPr spc="-10" dirty="0">
                <a:latin typeface="Arial"/>
                <a:cs typeface="Arial"/>
              </a:rPr>
              <a:t> </a:t>
            </a:r>
            <a:r>
              <a:rPr sz="3200" spc="-10" dirty="0" err="1">
                <a:latin typeface="Arial"/>
                <a:cs typeface="Arial"/>
              </a:rPr>
              <a:t>Ծրագրի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 err="1">
                <a:latin typeface="Arial"/>
                <a:cs typeface="Arial"/>
              </a:rPr>
              <a:t>ընդհանուր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 err="1">
                <a:latin typeface="Arial"/>
                <a:cs typeface="Arial"/>
              </a:rPr>
              <a:t>նկարագիրը</a:t>
            </a:r>
            <a:endParaRPr sz="3200" spc="-1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xfrm>
            <a:off x="850900" y="1251650"/>
            <a:ext cx="8520428" cy="2332754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250"/>
              </a:spcBef>
              <a:tabLst>
                <a:tab pos="356870" algn="l"/>
              </a:tabLst>
            </a:pPr>
            <a:r>
              <a:rPr lang="ru-RU" sz="2000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ru-RU" spc="-50" dirty="0">
                <a:solidFill>
                  <a:srgbClr val="90C224"/>
                </a:solidFill>
                <a:latin typeface="MS Gothic"/>
                <a:cs typeface="MS Gothic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Էլեկտրահաղորդման երկշղթա օդային</a:t>
            </a:r>
            <a:r>
              <a:rPr lang="hy-AM" i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գծի</a:t>
            </a:r>
            <a:r>
              <a:rPr lang="hy-AM" i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երկարությունը</a:t>
            </a:r>
            <a:r>
              <a:rPr lang="hy-AM" i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շուրջ</a:t>
            </a:r>
            <a:r>
              <a:rPr lang="hy-AM" i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r>
              <a:rPr lang="hy-AM" i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կմ</a:t>
            </a:r>
            <a:r>
              <a:rPr lang="hy-AM" i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25" dirty="0">
                <a:latin typeface="Arial" panose="020B0604020202020204" pitchFamily="34" charset="0"/>
                <a:cs typeface="Arial" panose="020B0604020202020204" pitchFamily="34" charset="0"/>
              </a:rPr>
              <a:t>է,    </a:t>
            </a:r>
          </a:p>
          <a:p>
            <a:pPr marL="12700" marR="5080">
              <a:lnSpc>
                <a:spcPct val="150000"/>
              </a:lnSpc>
              <a:spcBef>
                <a:spcPts val="250"/>
              </a:spcBef>
              <a:tabLst>
                <a:tab pos="356870" algn="l"/>
              </a:tabLst>
            </a:pPr>
            <a:r>
              <a:rPr lang="hy-AM" i="0" spc="-2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հենարանների</a:t>
            </a:r>
            <a:r>
              <a:rPr lang="hy-AM" i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քանակը՝</a:t>
            </a:r>
            <a:r>
              <a:rPr lang="hy-AM" i="0" spc="-25" dirty="0">
                <a:latin typeface="Arial" panose="020B0604020202020204" pitchFamily="34" charset="0"/>
                <a:cs typeface="Arial" panose="020B0604020202020204" pitchFamily="34" charset="0"/>
              </a:rPr>
              <a:t> 711 /ձգվում է Դդմաշենից մինչև Իրանի սահման/</a:t>
            </a:r>
          </a:p>
          <a:p>
            <a:pPr marL="12700" marR="5080">
              <a:lnSpc>
                <a:spcPct val="150000"/>
              </a:lnSpc>
              <a:spcBef>
                <a:spcPts val="250"/>
              </a:spcBef>
              <a:tabLst>
                <a:tab pos="356870" algn="l"/>
              </a:tabLst>
            </a:pPr>
            <a:r>
              <a:rPr lang="ru-RU" sz="1800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ru-RU" spc="-50" dirty="0">
                <a:solidFill>
                  <a:srgbClr val="90C224"/>
                </a:solidFill>
                <a:latin typeface="MS Gothic"/>
                <a:cs typeface="MS Gothic"/>
              </a:rPr>
              <a:t> </a:t>
            </a:r>
            <a:r>
              <a:rPr lang="hy-AM" i="0" spc="-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</a:t>
            </a:r>
            <a:r>
              <a:rPr i="0" dirty="0" err="1">
                <a:latin typeface="Arial" panose="020B0604020202020204" pitchFamily="34" charset="0"/>
                <a:cs typeface="Arial" panose="020B0604020202020204" pitchFamily="34" charset="0"/>
              </a:rPr>
              <a:t>նթակայանը</a:t>
            </a:r>
            <a:r>
              <a:rPr i="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գտնվում</a:t>
            </a:r>
            <a:r>
              <a:rPr i="0" spc="4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i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 err="1">
                <a:latin typeface="Arial" panose="020B0604020202020204" pitchFamily="34" charset="0"/>
                <a:cs typeface="Arial" panose="020B0604020202020204" pitchFamily="34" charset="0"/>
              </a:rPr>
              <a:t>Երևանից</a:t>
            </a:r>
            <a:r>
              <a:rPr i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35" dirty="0" err="1">
                <a:latin typeface="Arial" panose="020B0604020202020204" pitchFamily="34" charset="0"/>
                <a:cs typeface="Arial" panose="020B0604020202020204" pitchFamily="34" charset="0"/>
              </a:rPr>
              <a:t>շուրջ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կմ</a:t>
            </a:r>
            <a:r>
              <a:rPr i="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10" dirty="0" err="1">
                <a:latin typeface="Arial" panose="020B0604020202020204" pitchFamily="34" charset="0"/>
                <a:cs typeface="Arial" panose="020B0604020202020204" pitchFamily="34" charset="0"/>
              </a:rPr>
              <a:t>հեռավորության</a:t>
            </a:r>
            <a:r>
              <a:rPr i="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25" dirty="0" err="1">
                <a:latin typeface="Arial" panose="020B0604020202020204" pitchFamily="34" charset="0"/>
                <a:cs typeface="Arial" panose="020B0604020202020204" pitchFamily="34" charset="0"/>
              </a:rPr>
              <a:t>վրա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՝  ՀՀ     </a:t>
            </a:r>
          </a:p>
          <a:p>
            <a:pPr marL="12700" marR="5080">
              <a:lnSpc>
                <a:spcPct val="150000"/>
              </a:lnSpc>
              <a:spcBef>
                <a:spcPts val="250"/>
              </a:spcBef>
              <a:tabLst>
                <a:tab pos="356870" algn="l"/>
              </a:tabLst>
            </a:pPr>
            <a:r>
              <a:rPr lang="hy-AM" i="0" spc="-2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25" dirty="0" err="1">
                <a:latin typeface="Arial" panose="020B0604020202020204" pitchFamily="34" charset="0"/>
                <a:cs typeface="Arial" panose="020B0604020202020204" pitchFamily="34" charset="0"/>
              </a:rPr>
              <a:t>Սյունիքի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25" dirty="0" err="1">
                <a:latin typeface="Arial" panose="020B0604020202020204" pitchFamily="34" charset="0"/>
                <a:cs typeface="Arial" panose="020B0604020202020204" pitchFamily="34" charset="0"/>
              </a:rPr>
              <a:t>մարզի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25" dirty="0" err="1">
                <a:latin typeface="Arial" panose="020B0604020202020204" pitchFamily="34" charset="0"/>
                <a:cs typeface="Arial" panose="020B0604020202020204" pitchFamily="34" charset="0"/>
              </a:rPr>
              <a:t>Վաղատին</a:t>
            </a:r>
            <a:r>
              <a:rPr i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25" dirty="0" err="1">
                <a:latin typeface="Arial" panose="020B0604020202020204" pitchFamily="34" charset="0"/>
                <a:cs typeface="Arial" panose="020B0604020202020204" pitchFamily="34" charset="0"/>
              </a:rPr>
              <a:t>բնակավայրում</a:t>
            </a:r>
            <a:r>
              <a:rPr lang="hy-AM" i="0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զ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բաղեցնում</a:t>
            </a:r>
            <a:r>
              <a:rPr lang="hy-AM" i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hy-AM" i="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հա</a:t>
            </a:r>
            <a:r>
              <a:rPr lang="hy-AM" i="0" spc="-10" dirty="0">
                <a:latin typeface="Arial" panose="020B0604020202020204" pitchFamily="34" charset="0"/>
                <a:cs typeface="Arial" panose="020B0604020202020204" pitchFamily="34" charset="0"/>
              </a:rPr>
              <a:t> տարածք</a:t>
            </a:r>
            <a:endParaRPr lang="hy-AM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4935">
              <a:lnSpc>
                <a:spcPct val="150000"/>
              </a:lnSpc>
              <a:spcBef>
                <a:spcPts val="945"/>
              </a:spcBef>
              <a:tabLst>
                <a:tab pos="356870" algn="l"/>
              </a:tabLst>
            </a:pPr>
            <a:r>
              <a:rPr lang="ru-RU" sz="1800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ru-RU" spc="-50" dirty="0">
                <a:solidFill>
                  <a:srgbClr val="90C224"/>
                </a:solidFill>
                <a:latin typeface="MS Gothic"/>
                <a:cs typeface="MS Gothic"/>
              </a:rPr>
              <a:t> </a:t>
            </a:r>
            <a:r>
              <a:rPr i="0" dirty="0" err="1">
                <a:latin typeface="Arial" panose="020B0604020202020204" pitchFamily="34" charset="0"/>
                <a:cs typeface="Arial" panose="020B0604020202020204" pitchFamily="34" charset="0"/>
              </a:rPr>
              <a:t>Ենթակայանում</a:t>
            </a:r>
            <a:r>
              <a:rPr i="0" spc="-6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i="0" spc="-65" dirty="0" err="1">
                <a:latin typeface="Arial" panose="020B0604020202020204" pitchFamily="34" charset="0"/>
                <a:cs typeface="Arial" panose="020B0604020202020204" pitchFamily="34" charset="0"/>
              </a:rPr>
              <a:t>տեղակայվող</a:t>
            </a:r>
            <a:r>
              <a:rPr i="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spc="-65" dirty="0" err="1">
                <a:latin typeface="Arial" panose="020B0604020202020204" pitchFamily="34" charset="0"/>
                <a:cs typeface="Arial" panose="020B0604020202020204" pitchFamily="34" charset="0"/>
              </a:rPr>
              <a:t>հզորությունը</a:t>
            </a:r>
            <a:r>
              <a:rPr i="0" spc="-65" dirty="0">
                <a:latin typeface="Arial" panose="020B0604020202020204" pitchFamily="34" charset="0"/>
                <a:cs typeface="Arial" panose="020B0604020202020204" pitchFamily="34" charset="0"/>
              </a:rPr>
              <a:t>՝  2</a:t>
            </a:r>
            <a:r>
              <a:rPr lang="en-US" i="0" spc="-65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i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i="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0" dirty="0">
                <a:latin typeface="Arial" panose="020B0604020202020204" pitchFamily="34" charset="0"/>
                <a:cs typeface="Arial" panose="020B0604020202020204" pitchFamily="34" charset="0"/>
              </a:rPr>
              <a:t>ՄՎԱ</a:t>
            </a:r>
            <a:endParaRPr i="0" dirty="0">
              <a:solidFill>
                <a:srgbClr val="90C2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42113" y="3796665"/>
            <a:ext cx="5290587" cy="3272340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47A35-87FC-C741-3339-8B9590E56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492443"/>
          </a:xfrm>
        </p:spPr>
        <p:txBody>
          <a:bodyPr/>
          <a:lstStyle/>
          <a:p>
            <a:r>
              <a:rPr lang="hy-AM" sz="2400" i="1" dirty="0">
                <a:solidFill>
                  <a:schemeClr val="accent3">
                    <a:lumMod val="75000"/>
                  </a:schemeClr>
                </a:solidFill>
                <a:effectLst/>
                <a:latin typeface="GHEA Grapalat" panose="02000506050000020003" pitchFamily="50" charset="0"/>
                <a:ea typeface="Courier New" panose="02070309020205020404" pitchFamily="49" charset="0"/>
              </a:rPr>
              <a:t>        </a:t>
            </a:r>
            <a:r>
              <a:rPr lang="hy-AM" sz="3200" dirty="0">
                <a:solidFill>
                  <a:schemeClr val="accent3">
                    <a:lumMod val="75000"/>
                  </a:schemeClr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Ակնկալվող արդյունք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DD223D-77EF-5F1C-C237-8ECD0C1F0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151" y="1742655"/>
            <a:ext cx="8401001" cy="6867393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Ծ</a:t>
            </a:r>
            <a:r>
              <a:rPr lang="ru-RU" sz="180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րագ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րի ավարտից հետո </a:t>
            </a:r>
          </a:p>
          <a:p>
            <a:pPr algn="just">
              <a:spcAft>
                <a:spcPts val="800"/>
              </a:spcAft>
            </a:pP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ru-RU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ՀՀ և ԻԻՀ միջև էլեկտրաէներգիայի փոխհոսքերը 350 ՄՎտ-ից կհասնեն միչև 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spcAft>
                <a:spcPts val="800"/>
              </a:spcAft>
            </a:pP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1200 ՄՎտ-ի</a:t>
            </a:r>
            <a:endParaRPr lang="ru-RU" sz="1800" i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կբարձրանա Հայաստանի  էներգետիկ համակարգի  անվտանգության  </a:t>
            </a:r>
          </a:p>
          <a:p>
            <a:pPr algn="just">
              <a:spcAft>
                <a:spcPts val="800"/>
              </a:spcAft>
            </a:pP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մակարդակը, հուսալիությունը և կայունությունը</a:t>
            </a:r>
          </a:p>
          <a:p>
            <a:pPr algn="just">
              <a:spcAft>
                <a:spcPts val="800"/>
              </a:spcAft>
            </a:pPr>
            <a:r>
              <a:rPr lang="hy-AM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ru-RU" spc="-50" dirty="0">
                <a:solidFill>
                  <a:srgbClr val="90C2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5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հ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նարավորություն կստեղծվի ամբողջ ծավալով օգտագործել Իրան- </a:t>
            </a:r>
          </a:p>
          <a:p>
            <a:pPr algn="just">
              <a:spcAft>
                <a:spcPts val="800"/>
              </a:spcAft>
            </a:pP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Հայաստան գազատարի թողունակությունը՝ «Գազ էլեկտրաէներգիայի 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spcAft>
                <a:spcPts val="800"/>
              </a:spcAft>
            </a:pP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i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y-AM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դիմաց» ծրագրի շրջանակներում</a:t>
            </a:r>
            <a:r>
              <a:rPr lang="en-US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hy-AM" sz="1800" i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400" spc="-50" dirty="0">
                <a:solidFill>
                  <a:srgbClr val="90C224"/>
                </a:solidFill>
                <a:latin typeface="MS Gothic"/>
                <a:cs typeface="MS Gothic"/>
              </a:rPr>
              <a:t>▶</a:t>
            </a:r>
            <a:r>
              <a:rPr lang="ru-RU" sz="1800" spc="-50" dirty="0">
                <a:solidFill>
                  <a:srgbClr val="90C224"/>
                </a:solidFill>
                <a:latin typeface="MS Gothic"/>
                <a:cs typeface="MS Gothic"/>
              </a:rPr>
              <a:t> </a:t>
            </a:r>
            <a:r>
              <a:rPr lang="hy-AM" sz="1800" spc="-50" dirty="0">
                <a:solidFill>
                  <a:srgbClr val="90C224"/>
                </a:solidFill>
                <a:latin typeface="MS Gothic"/>
                <a:cs typeface="MS Gothic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Աշխատանքների  ավարտը</a:t>
            </a:r>
            <a:r>
              <a:rPr lang="hy-AM" i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lang="hy-AM" i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hy-AM" i="0" spc="-10" dirty="0">
                <a:latin typeface="Arial" panose="020B0604020202020204" pitchFamily="34" charset="0"/>
                <a:cs typeface="Arial" panose="020B0604020202020204" pitchFamily="34" charset="0"/>
              </a:rPr>
              <a:t>թ․ վերջին։</a:t>
            </a:r>
            <a:endParaRPr lang="hy-AM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1800" i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i="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US" sz="1800" i="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800" i="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800" i="0" dirty="0">
              <a:latin typeface="Trebuchet MS"/>
              <a:cs typeface="Trebuchet MS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ru-RU" sz="1800" i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y-AM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8" name="object 15">
            <a:extLst>
              <a:ext uri="{FF2B5EF4-FFF2-40B4-BE49-F238E27FC236}">
                <a16:creationId xmlns:a16="http://schemas.microsoft.com/office/drawing/2014/main" id="{45BF14C7-CC8F-50BF-EFEC-847858DFE09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81153" y="5150588"/>
            <a:ext cx="1640585" cy="133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0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274</Words>
  <Application>Microsoft Office PowerPoint</Application>
  <PresentationFormat>Произвольный</PresentationFormat>
  <Paragraphs>36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MS Gothic</vt:lpstr>
      <vt:lpstr>Arial</vt:lpstr>
      <vt:lpstr>Calibri</vt:lpstr>
      <vt:lpstr>GHEA Grapalat</vt:lpstr>
      <vt:lpstr>Trebuchet MS</vt:lpstr>
      <vt:lpstr>Office Theme</vt:lpstr>
      <vt:lpstr> «Իրան-Հայաստան 400կՎ էլեկտրահաղորդման օդային գծի և համապատասխան ենթակայանի (400/220/20կՎ «Նորավան») կառուցում» ծրագիր</vt:lpstr>
      <vt:lpstr>Ծրագրի հիմնական տվյալները </vt:lpstr>
      <vt:lpstr>Ծրագրի նպատակը</vt:lpstr>
      <vt:lpstr> Ծրագրի ընդհանուր նկարագիրը</vt:lpstr>
      <vt:lpstr>        Ակնկալվող արդյունք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168</cp:revision>
  <dcterms:created xsi:type="dcterms:W3CDTF">2023-01-16T10:31:47Z</dcterms:created>
  <dcterms:modified xsi:type="dcterms:W3CDTF">2023-01-26T07:02:19Z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