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1" r:id="rId6"/>
  </p:sldIdLst>
  <p:sldSz cx="10693400" cy="7562850"/>
  <p:notesSz cx="10693400" cy="756285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97" y="3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633913" cy="3794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6057900" y="0"/>
            <a:ext cx="4632325" cy="3794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FCAFA3-E114-4674-9834-F4F26972A46F}" type="datetimeFigureOut">
              <a:rPr lang="ru-RU" smtClean="0"/>
              <a:t>26.01.2023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543300" y="946150"/>
            <a:ext cx="3606800" cy="25511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1069975" y="3640138"/>
            <a:ext cx="8553450" cy="29781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7183438"/>
            <a:ext cx="4633913" cy="379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6057900" y="7183438"/>
            <a:ext cx="4632325" cy="379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1D81EC-E709-4E15-86BC-1807CB8C72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7029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E1D81EC-E709-4E15-86BC-1807CB8C721A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4740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9371329" y="635"/>
            <a:ext cx="1219200" cy="6858000"/>
          </a:xfrm>
          <a:custGeom>
            <a:avLst/>
            <a:gdLst/>
            <a:ahLst/>
            <a:cxnLst/>
            <a:rect l="l" t="t" r="r" b="b"/>
            <a:pathLst>
              <a:path w="1219200" h="6858000">
                <a:moveTo>
                  <a:pt x="0" y="0"/>
                </a:moveTo>
                <a:lnTo>
                  <a:pt x="1219200" y="6858000"/>
                </a:lnTo>
              </a:path>
            </a:pathLst>
          </a:custGeom>
          <a:ln w="9906">
            <a:solidFill>
              <a:srgbClr val="BDBDB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9180829" y="1783464"/>
            <a:ext cx="1511935" cy="5074920"/>
          </a:xfrm>
          <a:custGeom>
            <a:avLst/>
            <a:gdLst/>
            <a:ahLst/>
            <a:cxnLst/>
            <a:rect l="l" t="t" r="r" b="b"/>
            <a:pathLst>
              <a:path w="1511934" h="5074920">
                <a:moveTo>
                  <a:pt x="1511553" y="0"/>
                </a:moveTo>
                <a:lnTo>
                  <a:pt x="0" y="5074535"/>
                </a:lnTo>
                <a:lnTo>
                  <a:pt x="1511553" y="5074535"/>
                </a:lnTo>
                <a:lnTo>
                  <a:pt x="1511553" y="0"/>
                </a:lnTo>
                <a:close/>
              </a:path>
            </a:pathLst>
          </a:custGeom>
          <a:solidFill>
            <a:srgbClr val="90C224">
              <a:alpha val="3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9604374" y="0"/>
            <a:ext cx="1088390" cy="6178550"/>
          </a:xfrm>
          <a:custGeom>
            <a:avLst/>
            <a:gdLst/>
            <a:ahLst/>
            <a:cxnLst/>
            <a:rect l="l" t="t" r="r" b="b"/>
            <a:pathLst>
              <a:path w="1088390" h="6178550">
                <a:moveTo>
                  <a:pt x="1088008" y="0"/>
                </a:moveTo>
                <a:lnTo>
                  <a:pt x="0" y="0"/>
                </a:lnTo>
                <a:lnTo>
                  <a:pt x="1088008" y="6177967"/>
                </a:lnTo>
                <a:lnTo>
                  <a:pt x="1088008" y="0"/>
                </a:lnTo>
                <a:close/>
              </a:path>
            </a:pathLst>
          </a:custGeom>
          <a:solidFill>
            <a:srgbClr val="90C224">
              <a:alpha val="1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8931909" y="4800570"/>
            <a:ext cx="1760855" cy="2058035"/>
          </a:xfrm>
          <a:custGeom>
            <a:avLst/>
            <a:gdLst/>
            <a:ahLst/>
            <a:cxnLst/>
            <a:rect l="l" t="t" r="r" b="b"/>
            <a:pathLst>
              <a:path w="1760854" h="2058034">
                <a:moveTo>
                  <a:pt x="1760473" y="0"/>
                </a:moveTo>
                <a:lnTo>
                  <a:pt x="0" y="2057429"/>
                </a:lnTo>
                <a:lnTo>
                  <a:pt x="1760473" y="2057429"/>
                </a:lnTo>
                <a:lnTo>
                  <a:pt x="1760473" y="0"/>
                </a:lnTo>
                <a:close/>
              </a:path>
            </a:pathLst>
          </a:custGeom>
          <a:solidFill>
            <a:srgbClr val="529F1F">
              <a:alpha val="7215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9337039" y="0"/>
            <a:ext cx="1355725" cy="3766820"/>
          </a:xfrm>
          <a:custGeom>
            <a:avLst/>
            <a:gdLst/>
            <a:ahLst/>
            <a:cxnLst/>
            <a:rect l="l" t="t" r="r" b="b"/>
            <a:pathLst>
              <a:path w="1355725" h="3766820">
                <a:moveTo>
                  <a:pt x="1355343" y="0"/>
                </a:moveTo>
                <a:lnTo>
                  <a:pt x="0" y="0"/>
                </a:lnTo>
                <a:lnTo>
                  <a:pt x="1355343" y="3766781"/>
                </a:lnTo>
                <a:lnTo>
                  <a:pt x="1355343" y="0"/>
                </a:lnTo>
                <a:close/>
              </a:path>
            </a:pathLst>
          </a:custGeom>
          <a:solidFill>
            <a:srgbClr val="3D7817">
              <a:alpha val="7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g object 21"/>
          <p:cNvSpPr/>
          <p:nvPr/>
        </p:nvSpPr>
        <p:spPr>
          <a:xfrm>
            <a:off x="10371454" y="6280846"/>
            <a:ext cx="321310" cy="577215"/>
          </a:xfrm>
          <a:custGeom>
            <a:avLst/>
            <a:gdLst/>
            <a:ahLst/>
            <a:cxnLst/>
            <a:rect l="l" t="t" r="r" b="b"/>
            <a:pathLst>
              <a:path w="321309" h="577215">
                <a:moveTo>
                  <a:pt x="320927" y="0"/>
                </a:moveTo>
                <a:lnTo>
                  <a:pt x="0" y="577153"/>
                </a:lnTo>
                <a:lnTo>
                  <a:pt x="320927" y="577153"/>
                </a:lnTo>
                <a:lnTo>
                  <a:pt x="320927" y="0"/>
                </a:lnTo>
                <a:close/>
              </a:path>
            </a:pathLst>
          </a:custGeom>
          <a:solidFill>
            <a:srgbClr val="90C224">
              <a:alpha val="79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g object 22"/>
          <p:cNvSpPr/>
          <p:nvPr/>
        </p:nvSpPr>
        <p:spPr>
          <a:xfrm>
            <a:off x="0" y="0"/>
            <a:ext cx="842644" cy="5666105"/>
          </a:xfrm>
          <a:custGeom>
            <a:avLst/>
            <a:gdLst/>
            <a:ahLst/>
            <a:cxnLst/>
            <a:rect l="l" t="t" r="r" b="b"/>
            <a:pathLst>
              <a:path w="842644" h="5666105">
                <a:moveTo>
                  <a:pt x="842644" y="0"/>
                </a:moveTo>
                <a:lnTo>
                  <a:pt x="0" y="0"/>
                </a:lnTo>
                <a:lnTo>
                  <a:pt x="0" y="5666105"/>
                </a:lnTo>
                <a:lnTo>
                  <a:pt x="842644" y="0"/>
                </a:lnTo>
                <a:close/>
              </a:path>
            </a:pathLst>
          </a:custGeom>
          <a:solidFill>
            <a:srgbClr val="90C224">
              <a:alpha val="85096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713102" y="2026920"/>
            <a:ext cx="7403465" cy="12242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rgbClr val="90C224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8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0" i="1">
                <a:solidFill>
                  <a:srgbClr val="40404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1/26/2023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rgbClr val="90C224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800" b="0" i="1">
                <a:solidFill>
                  <a:srgbClr val="40404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1/26/2023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rgbClr val="90C224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7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7101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1/26/2023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rgbClr val="90C224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1/26/2023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1/26/2023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9371329" y="635"/>
            <a:ext cx="1219200" cy="6858000"/>
          </a:xfrm>
          <a:custGeom>
            <a:avLst/>
            <a:gdLst/>
            <a:ahLst/>
            <a:cxnLst/>
            <a:rect l="l" t="t" r="r" b="b"/>
            <a:pathLst>
              <a:path w="1219200" h="6858000">
                <a:moveTo>
                  <a:pt x="0" y="0"/>
                </a:moveTo>
                <a:lnTo>
                  <a:pt x="1219200" y="6858000"/>
                </a:lnTo>
              </a:path>
            </a:pathLst>
          </a:custGeom>
          <a:ln w="9906">
            <a:solidFill>
              <a:srgbClr val="BDBDB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9180829" y="1783464"/>
            <a:ext cx="1511935" cy="5074920"/>
          </a:xfrm>
          <a:custGeom>
            <a:avLst/>
            <a:gdLst/>
            <a:ahLst/>
            <a:cxnLst/>
            <a:rect l="l" t="t" r="r" b="b"/>
            <a:pathLst>
              <a:path w="1511934" h="5074920">
                <a:moveTo>
                  <a:pt x="1511553" y="0"/>
                </a:moveTo>
                <a:lnTo>
                  <a:pt x="0" y="5074535"/>
                </a:lnTo>
                <a:lnTo>
                  <a:pt x="1511553" y="5074535"/>
                </a:lnTo>
                <a:lnTo>
                  <a:pt x="1511553" y="0"/>
                </a:lnTo>
                <a:close/>
              </a:path>
            </a:pathLst>
          </a:custGeom>
          <a:solidFill>
            <a:srgbClr val="90C224">
              <a:alpha val="3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9604374" y="0"/>
            <a:ext cx="1088390" cy="6178550"/>
          </a:xfrm>
          <a:custGeom>
            <a:avLst/>
            <a:gdLst/>
            <a:ahLst/>
            <a:cxnLst/>
            <a:rect l="l" t="t" r="r" b="b"/>
            <a:pathLst>
              <a:path w="1088390" h="6178550">
                <a:moveTo>
                  <a:pt x="1088008" y="0"/>
                </a:moveTo>
                <a:lnTo>
                  <a:pt x="0" y="0"/>
                </a:lnTo>
                <a:lnTo>
                  <a:pt x="1088008" y="6177967"/>
                </a:lnTo>
                <a:lnTo>
                  <a:pt x="1088008" y="0"/>
                </a:lnTo>
                <a:close/>
              </a:path>
            </a:pathLst>
          </a:custGeom>
          <a:solidFill>
            <a:srgbClr val="90C224">
              <a:alpha val="1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8931909" y="4800570"/>
            <a:ext cx="1760855" cy="2058035"/>
          </a:xfrm>
          <a:custGeom>
            <a:avLst/>
            <a:gdLst/>
            <a:ahLst/>
            <a:cxnLst/>
            <a:rect l="l" t="t" r="r" b="b"/>
            <a:pathLst>
              <a:path w="1760854" h="2058034">
                <a:moveTo>
                  <a:pt x="1760473" y="0"/>
                </a:moveTo>
                <a:lnTo>
                  <a:pt x="0" y="2057429"/>
                </a:lnTo>
                <a:lnTo>
                  <a:pt x="1760473" y="2057429"/>
                </a:lnTo>
                <a:lnTo>
                  <a:pt x="1760473" y="0"/>
                </a:lnTo>
                <a:close/>
              </a:path>
            </a:pathLst>
          </a:custGeom>
          <a:solidFill>
            <a:srgbClr val="529F1F">
              <a:alpha val="7215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9337039" y="0"/>
            <a:ext cx="1355725" cy="3766820"/>
          </a:xfrm>
          <a:custGeom>
            <a:avLst/>
            <a:gdLst/>
            <a:ahLst/>
            <a:cxnLst/>
            <a:rect l="l" t="t" r="r" b="b"/>
            <a:pathLst>
              <a:path w="1355725" h="3766820">
                <a:moveTo>
                  <a:pt x="1355343" y="0"/>
                </a:moveTo>
                <a:lnTo>
                  <a:pt x="0" y="0"/>
                </a:lnTo>
                <a:lnTo>
                  <a:pt x="1355343" y="3766781"/>
                </a:lnTo>
                <a:lnTo>
                  <a:pt x="1355343" y="0"/>
                </a:lnTo>
                <a:close/>
              </a:path>
            </a:pathLst>
          </a:custGeom>
          <a:solidFill>
            <a:srgbClr val="3D7817">
              <a:alpha val="7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g object 21"/>
          <p:cNvSpPr/>
          <p:nvPr/>
        </p:nvSpPr>
        <p:spPr>
          <a:xfrm>
            <a:off x="10371454" y="6280846"/>
            <a:ext cx="321310" cy="577215"/>
          </a:xfrm>
          <a:custGeom>
            <a:avLst/>
            <a:gdLst/>
            <a:ahLst/>
            <a:cxnLst/>
            <a:rect l="l" t="t" r="r" b="b"/>
            <a:pathLst>
              <a:path w="321309" h="577215">
                <a:moveTo>
                  <a:pt x="320927" y="0"/>
                </a:moveTo>
                <a:lnTo>
                  <a:pt x="0" y="577153"/>
                </a:lnTo>
                <a:lnTo>
                  <a:pt x="320927" y="577153"/>
                </a:lnTo>
                <a:lnTo>
                  <a:pt x="320927" y="0"/>
                </a:lnTo>
                <a:close/>
              </a:path>
            </a:pathLst>
          </a:custGeom>
          <a:solidFill>
            <a:srgbClr val="90C224">
              <a:alpha val="79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902004" y="877951"/>
            <a:ext cx="7704455" cy="7416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rgbClr val="90C224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060500" y="1829180"/>
            <a:ext cx="7170420" cy="31616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0" i="1">
                <a:solidFill>
                  <a:srgbClr val="40404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35756" y="7033450"/>
            <a:ext cx="3421888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1/26/2023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99248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ven.am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hyperlink" Target="http://www.hven.am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hyperlink" Target="http://www.hven.am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ctrTitle"/>
          </p:nvPr>
        </p:nvSpPr>
        <p:spPr>
          <a:xfrm>
            <a:off x="546100" y="2072529"/>
            <a:ext cx="9296400" cy="1197187"/>
          </a:xfrm>
          <a:prstGeom prst="rect">
            <a:avLst/>
          </a:prstGeom>
        </p:spPr>
        <p:txBody>
          <a:bodyPr vert="horz" wrap="square" lIns="0" tIns="40005" rIns="0" bIns="0" rtlCol="0">
            <a:spAutoFit/>
          </a:bodyPr>
          <a:lstStyle/>
          <a:p>
            <a:pPr marL="12700" marR="5080" indent="103505" algn="ctr">
              <a:lnSpc>
                <a:spcPct val="106700"/>
              </a:lnSpc>
              <a:spcBef>
                <a:spcPts val="315"/>
              </a:spcBef>
            </a:pPr>
            <a:br>
              <a:rPr lang="en-US" b="1" i="1" spc="-10" dirty="0">
                <a:solidFill>
                  <a:srgbClr val="001F5F"/>
                </a:solidFill>
                <a:latin typeface="Arial"/>
                <a:cs typeface="Arial"/>
              </a:rPr>
            </a:br>
            <a:r>
              <a:rPr lang="en-US" b="1" spc="-10" dirty="0">
                <a:solidFill>
                  <a:srgbClr val="001F5F"/>
                </a:solidFill>
              </a:rPr>
              <a:t>“Construction of Iran-Armenia 400kV Power Transmission Line and Related Substation” </a:t>
            </a:r>
            <a:r>
              <a:rPr b="1" dirty="0">
                <a:solidFill>
                  <a:srgbClr val="001F5F"/>
                </a:solidFill>
                <a:latin typeface="Arial"/>
                <a:cs typeface="Arial"/>
              </a:rPr>
              <a:t>(</a:t>
            </a:r>
            <a:r>
              <a:rPr lang="hy-AM" b="1" dirty="0">
                <a:solidFill>
                  <a:srgbClr val="001F5F"/>
                </a:solidFill>
              </a:rPr>
              <a:t>400/220/20</a:t>
            </a:r>
            <a:r>
              <a:rPr lang="en-US" b="1" dirty="0">
                <a:solidFill>
                  <a:srgbClr val="001F5F"/>
                </a:solidFill>
              </a:rPr>
              <a:t>kV </a:t>
            </a:r>
            <a:r>
              <a:rPr b="1" dirty="0">
                <a:solidFill>
                  <a:srgbClr val="001F5F"/>
                </a:solidFill>
                <a:latin typeface="Arial"/>
                <a:cs typeface="Arial"/>
              </a:rPr>
              <a:t>«</a:t>
            </a:r>
            <a:r>
              <a:rPr lang="en-US" b="1" dirty="0" err="1">
                <a:solidFill>
                  <a:srgbClr val="001F5F"/>
                </a:solidFill>
                <a:latin typeface="Arial"/>
                <a:cs typeface="Arial"/>
              </a:rPr>
              <a:t>Noravan</a:t>
            </a:r>
            <a:r>
              <a:rPr b="1" dirty="0">
                <a:solidFill>
                  <a:srgbClr val="001F5F"/>
                </a:solidFill>
                <a:latin typeface="Arial"/>
                <a:cs typeface="Arial"/>
              </a:rPr>
              <a:t>»)»</a:t>
            </a:r>
            <a:r>
              <a:rPr b="1" spc="50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lang="en-US" b="1" spc="-10" dirty="0">
                <a:solidFill>
                  <a:srgbClr val="001F5F"/>
                </a:solidFill>
                <a:latin typeface="Arial"/>
                <a:cs typeface="Arial"/>
              </a:rPr>
              <a:t>Project</a:t>
            </a:r>
            <a:endParaRPr b="1" spc="-10" dirty="0">
              <a:solidFill>
                <a:srgbClr val="001F5F"/>
              </a:solidFill>
              <a:latin typeface="Arial"/>
              <a:cs typeface="Arial"/>
            </a:endParaRPr>
          </a:p>
        </p:txBody>
      </p:sp>
      <p:pic>
        <p:nvPicPr>
          <p:cNvPr id="9" name="Рисунок 8" descr="Изображение выглядит как текст&#10;&#10;Автоматически созданное описание">
            <a:extLst>
              <a:ext uri="{FF2B5EF4-FFF2-40B4-BE49-F238E27FC236}">
                <a16:creationId xmlns:a16="http://schemas.microsoft.com/office/drawing/2014/main" id="{A9316F01-41D4-ED37-7DDC-FF5098C8107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300" y="123824"/>
            <a:ext cx="4038600" cy="1903095"/>
          </a:xfrm>
          <a:prstGeom prst="rect">
            <a:avLst/>
          </a:prstGeom>
        </p:spPr>
      </p:pic>
      <p:pic>
        <p:nvPicPr>
          <p:cNvPr id="10" name="object 5">
            <a:extLst>
              <a:ext uri="{FF2B5EF4-FFF2-40B4-BE49-F238E27FC236}">
                <a16:creationId xmlns:a16="http://schemas.microsoft.com/office/drawing/2014/main" id="{87BDE459-93C6-3A60-AC9B-BDD6C1D3C99F}"/>
              </a:ext>
            </a:extLst>
          </p:cNvPr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231900" y="4238625"/>
            <a:ext cx="3581400" cy="2550462"/>
          </a:xfrm>
          <a:prstGeom prst="rect">
            <a:avLst/>
          </a:prstGeom>
        </p:spPr>
      </p:pic>
      <p:pic>
        <p:nvPicPr>
          <p:cNvPr id="11" name="object 6">
            <a:extLst>
              <a:ext uri="{FF2B5EF4-FFF2-40B4-BE49-F238E27FC236}">
                <a16:creationId xmlns:a16="http://schemas.microsoft.com/office/drawing/2014/main" id="{0F6620FC-37B7-B8C4-9D02-59A5332459CE}"/>
              </a:ext>
            </a:extLst>
          </p:cNvPr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5118100" y="4215091"/>
            <a:ext cx="3276600" cy="2550462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46099" y="581025"/>
            <a:ext cx="9123021" cy="806888"/>
          </a:xfrm>
          <a:prstGeom prst="rect">
            <a:avLst/>
          </a:prstGeom>
        </p:spPr>
        <p:txBody>
          <a:bodyPr vert="horz" wrap="square" lIns="0" tIns="311404" rIns="0" bIns="0" rtlCol="0">
            <a:spAutoFit/>
          </a:bodyPr>
          <a:lstStyle/>
          <a:p>
            <a:pPr marL="155575">
              <a:lnSpc>
                <a:spcPct val="100000"/>
              </a:lnSpc>
              <a:spcBef>
                <a:spcPts val="100"/>
              </a:spcBef>
            </a:pPr>
            <a:r>
              <a:rPr lang="en-US" sz="3200" dirty="0"/>
              <a:t>Project Main Data</a:t>
            </a:r>
            <a:endParaRPr sz="3200" spc="-10" dirty="0"/>
          </a:p>
        </p:txBody>
      </p:sp>
      <p:sp>
        <p:nvSpPr>
          <p:cNvPr id="3" name="object 3"/>
          <p:cNvSpPr txBox="1"/>
          <p:nvPr/>
        </p:nvSpPr>
        <p:spPr>
          <a:xfrm>
            <a:off x="546099" y="1876425"/>
            <a:ext cx="9123021" cy="6519734"/>
          </a:xfrm>
          <a:prstGeom prst="rect">
            <a:avLst/>
          </a:prstGeom>
        </p:spPr>
        <p:txBody>
          <a:bodyPr vert="horz" wrap="square" lIns="0" tIns="45720" rIns="0" bIns="0" rtlCol="0">
            <a:spAutoFit/>
          </a:bodyPr>
          <a:lstStyle/>
          <a:p>
            <a:pPr marL="356870" marR="5080" indent="-344805" algn="just">
              <a:lnSpc>
                <a:spcPct val="150000"/>
              </a:lnSpc>
              <a:spcBef>
                <a:spcPts val="1275"/>
              </a:spcBef>
              <a:tabLst>
                <a:tab pos="356870" algn="l"/>
              </a:tabLst>
            </a:pPr>
            <a:r>
              <a:rPr lang="hy-AM" spc="-50" dirty="0">
                <a:solidFill>
                  <a:srgbClr val="90C22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▶</a:t>
            </a:r>
            <a:r>
              <a:rPr lang="hy-AM" dirty="0">
                <a:solidFill>
                  <a:srgbClr val="90C22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Loan amount</a:t>
            </a:r>
            <a:r>
              <a:rPr lang="hy-AM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1</a:t>
            </a:r>
            <a:r>
              <a:rPr lang="hy-AM" spc="-2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07.9 </a:t>
            </a:r>
            <a:r>
              <a:rPr lang="en-US" spc="-25" dirty="0" err="1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mln</a:t>
            </a:r>
            <a:r>
              <a:rPr lang="hy-AM" spc="-2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pc="-2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euro</a:t>
            </a:r>
            <a:endParaRPr lang="hy-AM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6870" marR="5080" indent="-344805" algn="just">
              <a:lnSpc>
                <a:spcPct val="150000"/>
              </a:lnSpc>
              <a:spcBef>
                <a:spcPts val="1275"/>
              </a:spcBef>
              <a:tabLst>
                <a:tab pos="356870" algn="l"/>
              </a:tabLst>
            </a:pPr>
            <a:r>
              <a:rPr spc="-50" dirty="0">
                <a:solidFill>
                  <a:srgbClr val="90C22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▶</a:t>
            </a:r>
            <a:r>
              <a:rPr dirty="0">
                <a:solidFill>
                  <a:srgbClr val="90C22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Financing organization</a:t>
            </a:r>
            <a:r>
              <a:rPr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en-US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Export Development Bank of Iran </a:t>
            </a:r>
            <a:r>
              <a:rPr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(85%)</a:t>
            </a:r>
            <a:r>
              <a:rPr spc="-6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spc="-7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«SUNIR</a:t>
            </a:r>
            <a:r>
              <a:rPr spc="-7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International</a:t>
            </a:r>
            <a:r>
              <a:rPr spc="-5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FZE»</a:t>
            </a:r>
            <a:r>
              <a:rPr spc="-3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Company</a:t>
            </a:r>
            <a:r>
              <a:rPr spc="-8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1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(15%)</a:t>
            </a:r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 algn="just">
              <a:lnSpc>
                <a:spcPct val="150000"/>
              </a:lnSpc>
              <a:spcBef>
                <a:spcPts val="745"/>
              </a:spcBef>
              <a:tabLst>
                <a:tab pos="356870" algn="l"/>
              </a:tabLst>
            </a:pPr>
            <a:r>
              <a:rPr lang="hy-AM" spc="-50" dirty="0">
                <a:solidFill>
                  <a:srgbClr val="90C22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▶</a:t>
            </a:r>
            <a:r>
              <a:rPr lang="hy-AM" dirty="0">
                <a:solidFill>
                  <a:srgbClr val="90C22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Loan amortization </a:t>
            </a:r>
            <a:r>
              <a:rPr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r>
              <a:rPr spc="-5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2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2024-</a:t>
            </a:r>
            <a:r>
              <a:rPr spc="-1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2028</a:t>
            </a:r>
            <a:endParaRPr lang="en-US" spc="-10" dirty="0">
              <a:solidFill>
                <a:srgbClr val="40404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 algn="just">
              <a:lnSpc>
                <a:spcPct val="150000"/>
              </a:lnSpc>
              <a:spcBef>
                <a:spcPts val="745"/>
              </a:spcBef>
              <a:tabLst>
                <a:tab pos="356870" algn="l"/>
              </a:tabLst>
            </a:pPr>
            <a:r>
              <a:rPr spc="-50" dirty="0">
                <a:solidFill>
                  <a:srgbClr val="90C22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▶</a:t>
            </a:r>
            <a:r>
              <a:rPr dirty="0">
                <a:solidFill>
                  <a:srgbClr val="90C22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Contractor</a:t>
            </a:r>
            <a:r>
              <a:rPr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n-US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Iran Power and water Equipment &amp; Services Export Company “</a:t>
            </a:r>
            <a:r>
              <a:rPr lang="en-US" dirty="0" err="1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Sunir</a:t>
            </a:r>
            <a:r>
              <a:rPr lang="en-US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”.</a:t>
            </a:r>
          </a:p>
          <a:p>
            <a:pPr marL="12700" algn="just">
              <a:lnSpc>
                <a:spcPct val="150000"/>
              </a:lnSpc>
              <a:spcBef>
                <a:spcPts val="745"/>
              </a:spcBef>
              <a:tabLst>
                <a:tab pos="356870" algn="l"/>
              </a:tabLst>
            </a:pPr>
            <a:endParaRPr lang="en-US" dirty="0">
              <a:solidFill>
                <a:srgbClr val="40404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 algn="just">
              <a:lnSpc>
                <a:spcPct val="150000"/>
              </a:lnSpc>
              <a:spcBef>
                <a:spcPts val="745"/>
              </a:spcBef>
              <a:tabLst>
                <a:tab pos="356870" algn="l"/>
              </a:tabLst>
            </a:pPr>
            <a:endParaRPr lang="en-US" dirty="0">
              <a:solidFill>
                <a:srgbClr val="40404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 algn="just">
              <a:lnSpc>
                <a:spcPct val="150000"/>
              </a:lnSpc>
              <a:spcBef>
                <a:spcPts val="745"/>
              </a:spcBef>
              <a:tabLst>
                <a:tab pos="356870" algn="l"/>
              </a:tabLst>
            </a:pPr>
            <a:endParaRPr lang="en-US" dirty="0">
              <a:solidFill>
                <a:srgbClr val="40404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 algn="just">
              <a:lnSpc>
                <a:spcPct val="150000"/>
              </a:lnSpc>
              <a:spcBef>
                <a:spcPts val="745"/>
              </a:spcBef>
              <a:tabLst>
                <a:tab pos="356870" algn="l"/>
              </a:tabLst>
            </a:pPr>
            <a:endParaRPr lang="en-US" dirty="0">
              <a:solidFill>
                <a:srgbClr val="40404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 algn="just">
              <a:lnSpc>
                <a:spcPct val="150000"/>
              </a:lnSpc>
              <a:spcBef>
                <a:spcPts val="745"/>
              </a:spcBef>
              <a:tabLst>
                <a:tab pos="356870" algn="l"/>
              </a:tabLst>
            </a:pPr>
            <a:endParaRPr lang="en-US" dirty="0">
              <a:solidFill>
                <a:srgbClr val="40404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 algn="just">
              <a:lnSpc>
                <a:spcPct val="150000"/>
              </a:lnSpc>
              <a:spcBef>
                <a:spcPts val="745"/>
              </a:spcBef>
              <a:tabLst>
                <a:tab pos="356870" algn="l"/>
              </a:tabLst>
            </a:pPr>
            <a:r>
              <a:rPr lang="en-US" sz="800" spc="-4" dirty="0">
                <a:solidFill>
                  <a:srgbClr val="888888"/>
                </a:solidFill>
                <a:latin typeface="Trebuchet MS"/>
                <a:cs typeface="Trebuchet MS"/>
                <a:hlinkClick r:id="rId3"/>
              </a:rPr>
              <a:t>http://www.hven.am/</a:t>
            </a:r>
            <a:endParaRPr lang="en-US" sz="800" dirty="0">
              <a:latin typeface="Trebuchet MS"/>
              <a:cs typeface="Trebuchet MS"/>
            </a:endParaRPr>
          </a:p>
          <a:p>
            <a:pPr marL="12700" algn="just">
              <a:lnSpc>
                <a:spcPct val="150000"/>
              </a:lnSpc>
              <a:spcBef>
                <a:spcPts val="745"/>
              </a:spcBef>
              <a:tabLst>
                <a:tab pos="356870" algn="l"/>
              </a:tabLst>
            </a:pPr>
            <a:endParaRPr lang="en-US" dirty="0">
              <a:solidFill>
                <a:srgbClr val="40404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6870" marR="2076450" indent="-344805" algn="just">
              <a:lnSpc>
                <a:spcPts val="1920"/>
              </a:lnSpc>
              <a:spcBef>
                <a:spcPts val="985"/>
              </a:spcBef>
              <a:tabLst>
                <a:tab pos="356870" algn="l"/>
              </a:tabLst>
            </a:pPr>
            <a:endParaRPr lang="en-US" dirty="0">
              <a:solidFill>
                <a:srgbClr val="40404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6870" marR="2076450" indent="-344805" algn="just">
              <a:lnSpc>
                <a:spcPts val="1920"/>
              </a:lnSpc>
              <a:spcBef>
                <a:spcPts val="985"/>
              </a:spcBef>
              <a:tabLst>
                <a:tab pos="356870" algn="l"/>
              </a:tabLst>
            </a:pPr>
            <a:endParaRPr dirty="0">
              <a:solidFill>
                <a:srgbClr val="40404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0" y="4013200"/>
            <a:ext cx="448945" cy="2844800"/>
          </a:xfrm>
          <a:custGeom>
            <a:avLst/>
            <a:gdLst/>
            <a:ahLst/>
            <a:cxnLst/>
            <a:rect l="l" t="t" r="r" b="b"/>
            <a:pathLst>
              <a:path w="448945" h="2844800">
                <a:moveTo>
                  <a:pt x="0" y="0"/>
                </a:moveTo>
                <a:lnTo>
                  <a:pt x="0" y="2844800"/>
                </a:lnTo>
                <a:lnTo>
                  <a:pt x="448945" y="2844800"/>
                </a:lnTo>
                <a:lnTo>
                  <a:pt x="0" y="0"/>
                </a:lnTo>
                <a:close/>
              </a:path>
            </a:pathLst>
          </a:custGeom>
          <a:solidFill>
            <a:srgbClr val="90C224">
              <a:alpha val="85096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5" name="object 15">
            <a:extLst>
              <a:ext uri="{FF2B5EF4-FFF2-40B4-BE49-F238E27FC236}">
                <a16:creationId xmlns:a16="http://schemas.microsoft.com/office/drawing/2014/main" id="{5B1C7182-D304-F053-C6F6-0C989E99A870}"/>
              </a:ext>
            </a:extLst>
          </p:cNvPr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6489700" y="4848225"/>
            <a:ext cx="2438400" cy="2362199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98500" y="352425"/>
            <a:ext cx="7315200" cy="50526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3200" dirty="0"/>
              <a:t>Project Objective</a:t>
            </a:r>
            <a:endParaRPr lang="hy-AM" sz="3200" spc="-10" dirty="0"/>
          </a:p>
        </p:txBody>
      </p:sp>
      <p:sp>
        <p:nvSpPr>
          <p:cNvPr id="3" name="object 3"/>
          <p:cNvSpPr txBox="1"/>
          <p:nvPr/>
        </p:nvSpPr>
        <p:spPr>
          <a:xfrm>
            <a:off x="448945" y="1114425"/>
            <a:ext cx="10460355" cy="6244017"/>
          </a:xfrm>
          <a:prstGeom prst="rect">
            <a:avLst/>
          </a:prstGeom>
        </p:spPr>
        <p:txBody>
          <a:bodyPr vert="horz" wrap="square" lIns="0" tIns="67310" rIns="0" bIns="0" rtlCol="0">
            <a:spAutoFit/>
          </a:bodyPr>
          <a:lstStyle/>
          <a:p>
            <a:pPr marL="356870" marR="1390015" indent="-344805" algn="just">
              <a:lnSpc>
                <a:spcPct val="150000"/>
              </a:lnSpc>
              <a:spcBef>
                <a:spcPts val="530"/>
              </a:spcBef>
              <a:tabLst>
                <a:tab pos="356870" algn="l"/>
              </a:tabLst>
            </a:pPr>
            <a:r>
              <a:rPr spc="-50" dirty="0">
                <a:solidFill>
                  <a:srgbClr val="90C22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▶</a:t>
            </a:r>
            <a:r>
              <a:rPr sz="1450" dirty="0">
                <a:solidFill>
                  <a:srgbClr val="90C224"/>
                </a:solidFill>
                <a:latin typeface="MS Gothic"/>
                <a:cs typeface="MS Gothic"/>
              </a:rPr>
              <a:t>	</a:t>
            </a:r>
            <a:r>
              <a:rPr lang="en-US" sz="1450" dirty="0">
                <a:solidFill>
                  <a:srgbClr val="90C224"/>
                </a:solidFill>
                <a:latin typeface="MS Gothic"/>
                <a:cs typeface="MS Gothic"/>
              </a:rPr>
              <a:t> 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Increase electric energy flows between Armenia and Iran from 350 MW to 1,200 MW.</a:t>
            </a:r>
          </a:p>
          <a:p>
            <a:pPr marL="356870" marR="1390015" indent="-344805" algn="just">
              <a:lnSpc>
                <a:spcPct val="150000"/>
              </a:lnSpc>
              <a:spcBef>
                <a:spcPts val="530"/>
              </a:spcBef>
              <a:tabLst>
                <a:tab pos="356870" algn="l"/>
              </a:tabLst>
            </a:pPr>
            <a:r>
              <a:rPr spc="-50" dirty="0">
                <a:solidFill>
                  <a:srgbClr val="90C22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▶</a:t>
            </a:r>
            <a:r>
              <a:rPr dirty="0">
                <a:solidFill>
                  <a:srgbClr val="90C22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Increase the reliability and stability of the parallel operation of the energy systems of Armenia and Iran.</a:t>
            </a:r>
          </a:p>
          <a:p>
            <a:pPr marL="356870" marR="1390015" indent="-344805" algn="just">
              <a:lnSpc>
                <a:spcPct val="150000"/>
              </a:lnSpc>
              <a:spcBef>
                <a:spcPts val="530"/>
              </a:spcBef>
              <a:tabLst>
                <a:tab pos="356870" algn="l"/>
              </a:tabLst>
            </a:pPr>
            <a:r>
              <a:rPr spc="-50" dirty="0">
                <a:solidFill>
                  <a:srgbClr val="90C22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▶</a:t>
            </a:r>
            <a:r>
              <a:rPr dirty="0">
                <a:solidFill>
                  <a:srgbClr val="90C22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dirty="0">
                <a:solidFill>
                  <a:srgbClr val="90C22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pc="-10" dirty="0">
                <a:latin typeface="Arial" panose="020B0604020202020204" pitchFamily="34" charset="0"/>
                <a:cs typeface="Arial" panose="020B0604020202020204" pitchFamily="34" charset="0"/>
              </a:rPr>
              <a:t>Increase the safety level of the RA energy system by strengthening the North-South energy connection of the country. </a:t>
            </a:r>
          </a:p>
          <a:p>
            <a:pPr marL="356870" marR="1390015" indent="-344805" algn="just">
              <a:lnSpc>
                <a:spcPct val="150000"/>
              </a:lnSpc>
              <a:spcBef>
                <a:spcPts val="530"/>
              </a:spcBef>
              <a:tabLst>
                <a:tab pos="356870" algn="l"/>
              </a:tabLst>
            </a:pPr>
            <a:r>
              <a:rPr spc="-50" dirty="0">
                <a:solidFill>
                  <a:srgbClr val="90C22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▶</a:t>
            </a:r>
            <a:r>
              <a:rPr dirty="0">
                <a:solidFill>
                  <a:srgbClr val="90C22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pc="-10" dirty="0">
                <a:latin typeface="Arial" panose="020B0604020202020204" pitchFamily="34" charset="0"/>
                <a:cs typeface="Arial" panose="020B0604020202020204" pitchFamily="34" charset="0"/>
              </a:rPr>
              <a:t>To fully use the capacity of Iran-Armenia gas pipeline within the framework of the "</a:t>
            </a:r>
            <a:r>
              <a:rPr lang="en-US" b="0" i="0" dirty="0">
                <a:solidFill>
                  <a:srgbClr val="30465E"/>
                </a:solidFill>
                <a:effectLst/>
                <a:latin typeface="Roboto" panose="02000000000000000000" pitchFamily="2" charset="0"/>
              </a:rPr>
              <a:t> "</a:t>
            </a:r>
            <a:r>
              <a:rPr lang="en-US" spc="-10" dirty="0">
                <a:latin typeface="Arial" panose="020B0604020202020204" pitchFamily="34" charset="0"/>
                <a:cs typeface="Arial" panose="020B0604020202020204" pitchFamily="34" charset="0"/>
              </a:rPr>
              <a:t>Gas in exchange for electricity" project.</a:t>
            </a:r>
          </a:p>
          <a:p>
            <a:pPr marL="356870" marR="1390015" indent="-344805" algn="just">
              <a:lnSpc>
                <a:spcPct val="150000"/>
              </a:lnSpc>
              <a:spcBef>
                <a:spcPts val="530"/>
              </a:spcBef>
              <a:tabLst>
                <a:tab pos="356870" algn="l"/>
              </a:tabLst>
            </a:pPr>
            <a:endParaRPr lang="en-US" spc="-1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6870" marR="1390015" indent="-344805" algn="just">
              <a:lnSpc>
                <a:spcPct val="150000"/>
              </a:lnSpc>
              <a:spcBef>
                <a:spcPts val="530"/>
              </a:spcBef>
              <a:tabLst>
                <a:tab pos="356870" algn="l"/>
              </a:tabLst>
            </a:pPr>
            <a:endParaRPr lang="en-US" spc="-1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6870" marR="1390015" indent="-344805" algn="just">
              <a:lnSpc>
                <a:spcPct val="150000"/>
              </a:lnSpc>
              <a:spcBef>
                <a:spcPts val="530"/>
              </a:spcBef>
              <a:tabLst>
                <a:tab pos="356870" algn="l"/>
              </a:tabLst>
            </a:pPr>
            <a:endParaRPr lang="en-US" spc="-1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6870" marR="1390015" indent="-344805" algn="just">
              <a:lnSpc>
                <a:spcPct val="150000"/>
              </a:lnSpc>
              <a:spcBef>
                <a:spcPts val="530"/>
              </a:spcBef>
              <a:tabLst>
                <a:tab pos="356870" algn="l"/>
              </a:tabLst>
            </a:pPr>
            <a:endParaRPr lang="en-US" spc="-1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6870" marR="1390015" indent="-344805" algn="just">
              <a:lnSpc>
                <a:spcPct val="150000"/>
              </a:lnSpc>
              <a:spcBef>
                <a:spcPts val="530"/>
              </a:spcBef>
              <a:tabLst>
                <a:tab pos="356870" algn="l"/>
              </a:tabLst>
            </a:pPr>
            <a:endParaRPr lang="en-US" spc="-1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6870" marR="1390015" indent="-344805" algn="just">
              <a:lnSpc>
                <a:spcPct val="150000"/>
              </a:lnSpc>
              <a:spcBef>
                <a:spcPts val="530"/>
              </a:spcBef>
              <a:tabLst>
                <a:tab pos="356870" algn="l"/>
              </a:tabLst>
            </a:pPr>
            <a:r>
              <a:rPr lang="en-US" sz="800" spc="-4" dirty="0">
                <a:solidFill>
                  <a:srgbClr val="888888"/>
                </a:solidFill>
                <a:latin typeface="Trebuchet MS"/>
                <a:cs typeface="Trebuchet MS"/>
                <a:hlinkClick r:id="rId2"/>
              </a:rPr>
              <a:t>http://www.hven.am/</a:t>
            </a:r>
            <a:endParaRPr lang="en-US" sz="800" dirty="0">
              <a:latin typeface="Trebuchet MS"/>
              <a:cs typeface="Trebuchet MS"/>
            </a:endParaRPr>
          </a:p>
          <a:p>
            <a:pPr marL="356870" marR="1390015" indent="-344805" algn="just">
              <a:lnSpc>
                <a:spcPct val="150000"/>
              </a:lnSpc>
              <a:spcBef>
                <a:spcPts val="530"/>
              </a:spcBef>
              <a:tabLst>
                <a:tab pos="356870" algn="l"/>
              </a:tabLst>
            </a:pPr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object 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346700" y="4471827"/>
            <a:ext cx="3657600" cy="2356172"/>
          </a:xfrm>
          <a:prstGeom prst="rect">
            <a:avLst/>
          </a:prstGeom>
        </p:spPr>
      </p:pic>
      <p:sp>
        <p:nvSpPr>
          <p:cNvPr id="5" name="object 5"/>
          <p:cNvSpPr/>
          <p:nvPr/>
        </p:nvSpPr>
        <p:spPr>
          <a:xfrm>
            <a:off x="0" y="4013200"/>
            <a:ext cx="448945" cy="2844800"/>
          </a:xfrm>
          <a:custGeom>
            <a:avLst/>
            <a:gdLst/>
            <a:ahLst/>
            <a:cxnLst/>
            <a:rect l="l" t="t" r="r" b="b"/>
            <a:pathLst>
              <a:path w="448945" h="2844800">
                <a:moveTo>
                  <a:pt x="0" y="0"/>
                </a:moveTo>
                <a:lnTo>
                  <a:pt x="0" y="2844800"/>
                </a:lnTo>
                <a:lnTo>
                  <a:pt x="448945" y="2844800"/>
                </a:lnTo>
                <a:lnTo>
                  <a:pt x="0" y="0"/>
                </a:lnTo>
                <a:close/>
              </a:path>
            </a:pathLst>
          </a:custGeom>
          <a:solidFill>
            <a:srgbClr val="90C224">
              <a:alpha val="85096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8931909" y="0"/>
            <a:ext cx="1757680" cy="6896735"/>
            <a:chOff x="8931909" y="0"/>
            <a:chExt cx="1757680" cy="6896735"/>
          </a:xfrm>
        </p:grpSpPr>
        <p:sp>
          <p:nvSpPr>
            <p:cNvPr id="3" name="object 3"/>
            <p:cNvSpPr/>
            <p:nvPr/>
          </p:nvSpPr>
          <p:spPr>
            <a:xfrm>
              <a:off x="9371329" y="635"/>
              <a:ext cx="1219200" cy="6858000"/>
            </a:xfrm>
            <a:custGeom>
              <a:avLst/>
              <a:gdLst/>
              <a:ahLst/>
              <a:cxnLst/>
              <a:rect l="l" t="t" r="r" b="b"/>
              <a:pathLst>
                <a:path w="1219200" h="6858000">
                  <a:moveTo>
                    <a:pt x="0" y="0"/>
                  </a:moveTo>
                  <a:lnTo>
                    <a:pt x="1219200" y="6858000"/>
                  </a:lnTo>
                </a:path>
              </a:pathLst>
            </a:custGeom>
            <a:ln w="9906">
              <a:solidFill>
                <a:srgbClr val="BDBDB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9180829" y="1793696"/>
              <a:ext cx="1508760" cy="5064760"/>
            </a:xfrm>
            <a:custGeom>
              <a:avLst/>
              <a:gdLst/>
              <a:ahLst/>
              <a:cxnLst/>
              <a:rect l="l" t="t" r="r" b="b"/>
              <a:pathLst>
                <a:path w="1508759" h="5064759">
                  <a:moveTo>
                    <a:pt x="1508505" y="0"/>
                  </a:moveTo>
                  <a:lnTo>
                    <a:pt x="0" y="5064303"/>
                  </a:lnTo>
                  <a:lnTo>
                    <a:pt x="1508505" y="5064303"/>
                  </a:lnTo>
                  <a:lnTo>
                    <a:pt x="1508505" y="0"/>
                  </a:lnTo>
                  <a:close/>
                </a:path>
              </a:pathLst>
            </a:custGeom>
            <a:solidFill>
              <a:srgbClr val="90C224">
                <a:alpha val="3019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9604374" y="0"/>
              <a:ext cx="1085215" cy="6160770"/>
            </a:xfrm>
            <a:custGeom>
              <a:avLst/>
              <a:gdLst/>
              <a:ahLst/>
              <a:cxnLst/>
              <a:rect l="l" t="t" r="r" b="b"/>
              <a:pathLst>
                <a:path w="1085215" h="6160770">
                  <a:moveTo>
                    <a:pt x="1084960" y="0"/>
                  </a:moveTo>
                  <a:lnTo>
                    <a:pt x="0" y="0"/>
                  </a:lnTo>
                  <a:lnTo>
                    <a:pt x="1084960" y="6160661"/>
                  </a:lnTo>
                  <a:lnTo>
                    <a:pt x="1084960" y="0"/>
                  </a:lnTo>
                  <a:close/>
                </a:path>
              </a:pathLst>
            </a:custGeom>
            <a:solidFill>
              <a:srgbClr val="90C224">
                <a:alpha val="19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8931909" y="4804132"/>
              <a:ext cx="1757680" cy="2054225"/>
            </a:xfrm>
            <a:custGeom>
              <a:avLst/>
              <a:gdLst/>
              <a:ahLst/>
              <a:cxnLst/>
              <a:rect l="l" t="t" r="r" b="b"/>
              <a:pathLst>
                <a:path w="1757679" h="2054225">
                  <a:moveTo>
                    <a:pt x="1757425" y="0"/>
                  </a:moveTo>
                  <a:lnTo>
                    <a:pt x="0" y="2053867"/>
                  </a:lnTo>
                  <a:lnTo>
                    <a:pt x="1757425" y="2053867"/>
                  </a:lnTo>
                  <a:lnTo>
                    <a:pt x="1757425" y="0"/>
                  </a:lnTo>
                  <a:close/>
                </a:path>
              </a:pathLst>
            </a:custGeom>
            <a:solidFill>
              <a:srgbClr val="529F1F">
                <a:alpha val="7215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9337039" y="0"/>
              <a:ext cx="1352550" cy="3758565"/>
            </a:xfrm>
            <a:custGeom>
              <a:avLst/>
              <a:gdLst/>
              <a:ahLst/>
              <a:cxnLst/>
              <a:rect l="l" t="t" r="r" b="b"/>
              <a:pathLst>
                <a:path w="1352550" h="3758565">
                  <a:moveTo>
                    <a:pt x="1352295" y="0"/>
                  </a:moveTo>
                  <a:lnTo>
                    <a:pt x="0" y="0"/>
                  </a:lnTo>
                  <a:lnTo>
                    <a:pt x="1352295" y="3758310"/>
                  </a:lnTo>
                  <a:lnTo>
                    <a:pt x="1352295" y="0"/>
                  </a:lnTo>
                  <a:close/>
                </a:path>
              </a:pathLst>
            </a:custGeom>
            <a:solidFill>
              <a:srgbClr val="3D7817">
                <a:alpha val="7019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10371454" y="6286327"/>
              <a:ext cx="318135" cy="572135"/>
            </a:xfrm>
            <a:custGeom>
              <a:avLst/>
              <a:gdLst/>
              <a:ahLst/>
              <a:cxnLst/>
              <a:rect l="l" t="t" r="r" b="b"/>
              <a:pathLst>
                <a:path w="318134" h="572134">
                  <a:moveTo>
                    <a:pt x="317879" y="0"/>
                  </a:moveTo>
                  <a:lnTo>
                    <a:pt x="0" y="571672"/>
                  </a:lnTo>
                  <a:lnTo>
                    <a:pt x="317879" y="571672"/>
                  </a:lnTo>
                  <a:lnTo>
                    <a:pt x="317879" y="0"/>
                  </a:lnTo>
                  <a:close/>
                </a:path>
              </a:pathLst>
            </a:custGeom>
            <a:solidFill>
              <a:srgbClr val="90C224">
                <a:alpha val="7999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9371329" y="38735"/>
              <a:ext cx="1219200" cy="6858000"/>
            </a:xfrm>
            <a:custGeom>
              <a:avLst/>
              <a:gdLst/>
              <a:ahLst/>
              <a:cxnLst/>
              <a:rect l="l" t="t" r="r" b="b"/>
              <a:pathLst>
                <a:path w="1219200" h="6858000">
                  <a:moveTo>
                    <a:pt x="0" y="0"/>
                  </a:moveTo>
                  <a:lnTo>
                    <a:pt x="1219200" y="6858000"/>
                  </a:lnTo>
                </a:path>
              </a:pathLst>
            </a:custGeom>
            <a:ln w="9906">
              <a:solidFill>
                <a:srgbClr val="BDBDB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9180829" y="1831796"/>
              <a:ext cx="1508760" cy="5064760"/>
            </a:xfrm>
            <a:custGeom>
              <a:avLst/>
              <a:gdLst/>
              <a:ahLst/>
              <a:cxnLst/>
              <a:rect l="l" t="t" r="r" b="b"/>
              <a:pathLst>
                <a:path w="1508759" h="5064759">
                  <a:moveTo>
                    <a:pt x="1508505" y="0"/>
                  </a:moveTo>
                  <a:lnTo>
                    <a:pt x="0" y="5064303"/>
                  </a:lnTo>
                  <a:lnTo>
                    <a:pt x="1508505" y="5064303"/>
                  </a:lnTo>
                  <a:lnTo>
                    <a:pt x="1508505" y="0"/>
                  </a:lnTo>
                  <a:close/>
                </a:path>
              </a:pathLst>
            </a:custGeom>
            <a:solidFill>
              <a:srgbClr val="90C224">
                <a:alpha val="3019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9604374" y="38100"/>
              <a:ext cx="1085215" cy="6160770"/>
            </a:xfrm>
            <a:custGeom>
              <a:avLst/>
              <a:gdLst/>
              <a:ahLst/>
              <a:cxnLst/>
              <a:rect l="l" t="t" r="r" b="b"/>
              <a:pathLst>
                <a:path w="1085215" h="6160770">
                  <a:moveTo>
                    <a:pt x="1084960" y="0"/>
                  </a:moveTo>
                  <a:lnTo>
                    <a:pt x="0" y="0"/>
                  </a:lnTo>
                  <a:lnTo>
                    <a:pt x="1084960" y="6160661"/>
                  </a:lnTo>
                  <a:lnTo>
                    <a:pt x="1084960" y="0"/>
                  </a:lnTo>
                  <a:close/>
                </a:path>
              </a:pathLst>
            </a:custGeom>
            <a:solidFill>
              <a:srgbClr val="90C224">
                <a:alpha val="19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8931909" y="4842232"/>
              <a:ext cx="1757680" cy="2054225"/>
            </a:xfrm>
            <a:custGeom>
              <a:avLst/>
              <a:gdLst/>
              <a:ahLst/>
              <a:cxnLst/>
              <a:rect l="l" t="t" r="r" b="b"/>
              <a:pathLst>
                <a:path w="1757679" h="2054225">
                  <a:moveTo>
                    <a:pt x="1757425" y="0"/>
                  </a:moveTo>
                  <a:lnTo>
                    <a:pt x="0" y="2053867"/>
                  </a:lnTo>
                  <a:lnTo>
                    <a:pt x="1757425" y="2053867"/>
                  </a:lnTo>
                  <a:lnTo>
                    <a:pt x="1757425" y="0"/>
                  </a:lnTo>
                  <a:close/>
                </a:path>
              </a:pathLst>
            </a:custGeom>
            <a:solidFill>
              <a:srgbClr val="529F1F">
                <a:alpha val="7215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9337039" y="38100"/>
              <a:ext cx="1352550" cy="3758565"/>
            </a:xfrm>
            <a:custGeom>
              <a:avLst/>
              <a:gdLst/>
              <a:ahLst/>
              <a:cxnLst/>
              <a:rect l="l" t="t" r="r" b="b"/>
              <a:pathLst>
                <a:path w="1352550" h="3758565">
                  <a:moveTo>
                    <a:pt x="1352295" y="0"/>
                  </a:moveTo>
                  <a:lnTo>
                    <a:pt x="0" y="0"/>
                  </a:lnTo>
                  <a:lnTo>
                    <a:pt x="1352295" y="3758310"/>
                  </a:lnTo>
                  <a:lnTo>
                    <a:pt x="1352295" y="0"/>
                  </a:lnTo>
                  <a:close/>
                </a:path>
              </a:pathLst>
            </a:custGeom>
            <a:solidFill>
              <a:srgbClr val="3D7817">
                <a:alpha val="7019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10371454" y="6324427"/>
              <a:ext cx="318135" cy="572135"/>
            </a:xfrm>
            <a:custGeom>
              <a:avLst/>
              <a:gdLst/>
              <a:ahLst/>
              <a:cxnLst/>
              <a:rect l="l" t="t" r="r" b="b"/>
              <a:pathLst>
                <a:path w="318134" h="572134">
                  <a:moveTo>
                    <a:pt x="317879" y="0"/>
                  </a:moveTo>
                  <a:lnTo>
                    <a:pt x="0" y="571672"/>
                  </a:lnTo>
                  <a:lnTo>
                    <a:pt x="317879" y="571672"/>
                  </a:lnTo>
                  <a:lnTo>
                    <a:pt x="317879" y="0"/>
                  </a:lnTo>
                  <a:close/>
                </a:path>
              </a:pathLst>
            </a:custGeom>
            <a:solidFill>
              <a:srgbClr val="90C224">
                <a:alpha val="7999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6" name="object 16"/>
          <p:cNvSpPr txBox="1">
            <a:spLocks noGrp="1"/>
          </p:cNvSpPr>
          <p:nvPr>
            <p:ph type="title"/>
          </p:nvPr>
        </p:nvSpPr>
        <p:spPr>
          <a:xfrm>
            <a:off x="850900" y="366897"/>
            <a:ext cx="7755559" cy="396262"/>
          </a:xfrm>
          <a:prstGeom prst="rect">
            <a:avLst/>
          </a:prstGeom>
        </p:spPr>
        <p:txBody>
          <a:bodyPr vert="horz" wrap="square" lIns="0" tIns="36830" rIns="0" bIns="0" rtlCol="0">
            <a:spAutoFit/>
          </a:bodyPr>
          <a:lstStyle/>
          <a:p>
            <a:pPr marL="12700" marR="5080">
              <a:lnSpc>
                <a:spcPts val="2760"/>
              </a:lnSpc>
              <a:spcBef>
                <a:spcPts val="290"/>
              </a:spcBef>
            </a:pPr>
            <a:r>
              <a:rPr spc="-10" dirty="0">
                <a:latin typeface="Arial"/>
                <a:cs typeface="Arial"/>
              </a:rPr>
              <a:t> </a:t>
            </a:r>
            <a:r>
              <a:rPr lang="en-US" sz="3200" spc="-10" dirty="0">
                <a:latin typeface="Arial"/>
                <a:cs typeface="Arial"/>
              </a:rPr>
              <a:t>Project overview</a:t>
            </a:r>
            <a:endParaRPr sz="3200" spc="-10" dirty="0">
              <a:latin typeface="Arial"/>
              <a:cs typeface="Arial"/>
            </a:endParaRPr>
          </a:p>
        </p:txBody>
      </p:sp>
      <p:sp>
        <p:nvSpPr>
          <p:cNvPr id="17" name="object 17"/>
          <p:cNvSpPr txBox="1">
            <a:spLocks noGrp="1"/>
          </p:cNvSpPr>
          <p:nvPr>
            <p:ph type="body" idx="1"/>
          </p:nvPr>
        </p:nvSpPr>
        <p:spPr>
          <a:xfrm>
            <a:off x="850900" y="962026"/>
            <a:ext cx="8421369" cy="2786725"/>
          </a:xfrm>
          <a:prstGeom prst="rect">
            <a:avLst/>
          </a:prstGeom>
        </p:spPr>
        <p:txBody>
          <a:bodyPr vert="horz" wrap="square" lIns="0" tIns="31750" rIns="0" bIns="0" rtlCol="0">
            <a:spAutoFit/>
          </a:bodyPr>
          <a:lstStyle/>
          <a:p>
            <a:pPr marL="12700" marR="5080">
              <a:lnSpc>
                <a:spcPct val="150000"/>
              </a:lnSpc>
              <a:spcBef>
                <a:spcPts val="250"/>
              </a:spcBef>
              <a:tabLst>
                <a:tab pos="356870" algn="l"/>
              </a:tabLst>
            </a:pPr>
            <a:r>
              <a:rPr lang="ru-RU" sz="2000" spc="-50" dirty="0">
                <a:solidFill>
                  <a:srgbClr val="90C22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▶</a:t>
            </a:r>
            <a:r>
              <a:rPr lang="ru-RU" spc="-50" dirty="0">
                <a:solidFill>
                  <a:srgbClr val="90C224"/>
                </a:solidFill>
                <a:latin typeface="MS Gothic"/>
                <a:cs typeface="MS Gothic"/>
              </a:rPr>
              <a:t> </a:t>
            </a:r>
            <a:r>
              <a:rPr lang="en-US" i="0" spc="-25" dirty="0">
                <a:latin typeface="Arial" panose="020B0604020202020204" pitchFamily="34" charset="0"/>
                <a:cs typeface="Arial" panose="020B0604020202020204" pitchFamily="34" charset="0"/>
              </a:rPr>
              <a:t>The length of the double-circuit overhead transmission line is about 268 km , the </a:t>
            </a:r>
            <a:r>
              <a:rPr lang="hy-AM" i="0" spc="-25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  <a:p>
            <a:pPr marL="12700" marR="5080">
              <a:lnSpc>
                <a:spcPct val="150000"/>
              </a:lnSpc>
              <a:spcBef>
                <a:spcPts val="250"/>
              </a:spcBef>
              <a:tabLst>
                <a:tab pos="356870" algn="l"/>
              </a:tabLst>
            </a:pPr>
            <a:r>
              <a:rPr lang="hy-AM" i="0" spc="-25" dirty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ru-RU" i="0" spc="-2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0" spc="-25" dirty="0">
                <a:latin typeface="Arial" panose="020B0604020202020204" pitchFamily="34" charset="0"/>
                <a:cs typeface="Arial" panose="020B0604020202020204" pitchFamily="34" charset="0"/>
              </a:rPr>
              <a:t>number of towers is 711.</a:t>
            </a:r>
            <a:endParaRPr lang="hy-AM" i="0" spc="-25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 marR="5080">
              <a:lnSpc>
                <a:spcPct val="150000"/>
              </a:lnSpc>
              <a:spcBef>
                <a:spcPts val="250"/>
              </a:spcBef>
              <a:tabLst>
                <a:tab pos="356870" algn="l"/>
              </a:tabLst>
            </a:pPr>
            <a:r>
              <a:rPr lang="ru-RU" sz="1800" spc="-50" dirty="0">
                <a:solidFill>
                  <a:srgbClr val="90C22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▶</a:t>
            </a:r>
            <a:r>
              <a:rPr lang="ru-RU" spc="-50" dirty="0">
                <a:solidFill>
                  <a:srgbClr val="90C224"/>
                </a:solidFill>
                <a:latin typeface="MS Gothic"/>
                <a:cs typeface="MS Gothic"/>
              </a:rPr>
              <a:t>  </a:t>
            </a:r>
            <a:r>
              <a:rPr lang="en-US" i="0" spc="-10" dirty="0">
                <a:latin typeface="Arial" panose="020B0604020202020204" pitchFamily="34" charset="0"/>
                <a:cs typeface="Arial" panose="020B0604020202020204" pitchFamily="34" charset="0"/>
              </a:rPr>
              <a:t>The substation is located about 200 km from Yerevan, in the settlement of  </a:t>
            </a:r>
            <a:r>
              <a:rPr lang="hy-AM" i="0" spc="-10" dirty="0"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</a:p>
          <a:p>
            <a:pPr marL="12700" marR="5080">
              <a:lnSpc>
                <a:spcPct val="150000"/>
              </a:lnSpc>
              <a:spcBef>
                <a:spcPts val="250"/>
              </a:spcBef>
              <a:tabLst>
                <a:tab pos="356870" algn="l"/>
              </a:tabLst>
            </a:pPr>
            <a:r>
              <a:rPr lang="hy-AM" i="0" spc="-10" dirty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ru-RU" i="0" spc="-1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i="0" spc="-10" dirty="0" err="1">
                <a:latin typeface="Arial" panose="020B0604020202020204" pitchFamily="34" charset="0"/>
                <a:cs typeface="Arial" panose="020B0604020202020204" pitchFamily="34" charset="0"/>
              </a:rPr>
              <a:t>Vaghatin</a:t>
            </a:r>
            <a:r>
              <a:rPr lang="en-US" i="0" spc="-10" dirty="0">
                <a:latin typeface="Arial" panose="020B0604020202020204" pitchFamily="34" charset="0"/>
                <a:cs typeface="Arial" panose="020B0604020202020204" pitchFamily="34" charset="0"/>
              </a:rPr>
              <a:t>, Syunik </a:t>
            </a:r>
            <a:r>
              <a:rPr lang="en-US" i="0" spc="-10" dirty="0" err="1">
                <a:latin typeface="Arial" panose="020B0604020202020204" pitchFamily="34" charset="0"/>
                <a:cs typeface="Arial" panose="020B0604020202020204" pitchFamily="34" charset="0"/>
              </a:rPr>
              <a:t>Marz</a:t>
            </a:r>
            <a:r>
              <a:rPr lang="en-US" i="0" spc="-10" dirty="0">
                <a:latin typeface="Arial" panose="020B0604020202020204" pitchFamily="34" charset="0"/>
                <a:cs typeface="Arial" panose="020B0604020202020204" pitchFamily="34" charset="0"/>
              </a:rPr>
              <a:t>, RA.</a:t>
            </a:r>
          </a:p>
          <a:p>
            <a:pPr marL="12700" marR="5080">
              <a:lnSpc>
                <a:spcPct val="150000"/>
              </a:lnSpc>
              <a:spcBef>
                <a:spcPts val="250"/>
              </a:spcBef>
              <a:tabLst>
                <a:tab pos="356870" algn="l"/>
              </a:tabLst>
            </a:pPr>
            <a:r>
              <a:rPr lang="ru-RU" sz="1800" spc="-50" dirty="0">
                <a:solidFill>
                  <a:srgbClr val="90C22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▶    </a:t>
            </a:r>
            <a:r>
              <a:rPr lang="en-US" i="0" spc="-10" dirty="0">
                <a:latin typeface="Arial" panose="020B0604020202020204" pitchFamily="34" charset="0"/>
                <a:cs typeface="Arial" panose="020B0604020202020204" pitchFamily="34" charset="0"/>
              </a:rPr>
              <a:t>It occupies an area of 12 hectares.</a:t>
            </a:r>
            <a:endParaRPr lang="hy-AM" i="0" spc="-1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 marR="114935">
              <a:lnSpc>
                <a:spcPct val="150000"/>
              </a:lnSpc>
              <a:spcBef>
                <a:spcPts val="945"/>
              </a:spcBef>
              <a:tabLst>
                <a:tab pos="356870" algn="l"/>
              </a:tabLst>
            </a:pPr>
            <a:r>
              <a:rPr lang="ru-RU" sz="1800" spc="-50" dirty="0">
                <a:solidFill>
                  <a:srgbClr val="90C22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▶</a:t>
            </a:r>
            <a:r>
              <a:rPr lang="ru-RU" spc="-50" dirty="0">
                <a:solidFill>
                  <a:srgbClr val="90C224"/>
                </a:solidFill>
                <a:latin typeface="MS Gothic"/>
                <a:cs typeface="MS Gothic"/>
              </a:rPr>
              <a:t>  </a:t>
            </a:r>
            <a:r>
              <a:rPr lang="en-US" i="0" dirty="0">
                <a:latin typeface="Arial" panose="020B0604020202020204" pitchFamily="34" charset="0"/>
                <a:cs typeface="Arial" panose="020B0604020202020204" pitchFamily="34" charset="0"/>
              </a:rPr>
              <a:t>The installed capacity in the substation is 2 x 200 MVA.</a:t>
            </a:r>
            <a:endParaRPr i="0" dirty="0">
              <a:solidFill>
                <a:srgbClr val="90C22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8" name="object 18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303990" y="4355429"/>
            <a:ext cx="5061987" cy="2791856"/>
          </a:xfrm>
          <a:prstGeom prst="rect">
            <a:avLst/>
          </a:prstGeom>
        </p:spPr>
      </p:pic>
      <p:sp>
        <p:nvSpPr>
          <p:cNvPr id="19" name="object 19"/>
          <p:cNvSpPr/>
          <p:nvPr/>
        </p:nvSpPr>
        <p:spPr>
          <a:xfrm>
            <a:off x="0" y="4013200"/>
            <a:ext cx="448945" cy="2844800"/>
          </a:xfrm>
          <a:custGeom>
            <a:avLst/>
            <a:gdLst/>
            <a:ahLst/>
            <a:cxnLst/>
            <a:rect l="l" t="t" r="r" b="b"/>
            <a:pathLst>
              <a:path w="448945" h="2844800">
                <a:moveTo>
                  <a:pt x="0" y="0"/>
                </a:moveTo>
                <a:lnTo>
                  <a:pt x="0" y="2844800"/>
                </a:lnTo>
                <a:lnTo>
                  <a:pt x="448945" y="2844800"/>
                </a:lnTo>
                <a:lnTo>
                  <a:pt x="0" y="0"/>
                </a:lnTo>
                <a:close/>
              </a:path>
            </a:pathLst>
          </a:custGeom>
          <a:solidFill>
            <a:srgbClr val="90C224">
              <a:alpha val="85096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4747A35-87FC-C741-3339-8B9590E56E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2004" y="877951"/>
            <a:ext cx="7704455" cy="369332"/>
          </a:xfrm>
        </p:spPr>
        <p:txBody>
          <a:bodyPr/>
          <a:lstStyle/>
          <a:p>
            <a:r>
              <a:rPr lang="en-US" sz="2400" dirty="0">
                <a:solidFill>
                  <a:schemeClr val="accent3">
                    <a:lumMod val="75000"/>
                  </a:schemeClr>
                </a:solidFill>
                <a:effectLst/>
                <a:latin typeface="Arial" panose="020B0604020202020204" pitchFamily="34" charset="0"/>
                <a:ea typeface="Courier New" panose="02070309020205020404" pitchFamily="49" charset="0"/>
                <a:cs typeface="Arial" panose="020B0604020202020204" pitchFamily="34" charset="0"/>
              </a:rPr>
              <a:t>Expected outcome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47DD223D-77EF-5F1C-C237-8ECD0C1F05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97151" y="1742655"/>
            <a:ext cx="8401001" cy="7716856"/>
          </a:xfrm>
        </p:spPr>
        <p:txBody>
          <a:bodyPr/>
          <a:lstStyle/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en-US" sz="1800" i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After completion of the Project</a:t>
            </a:r>
            <a:endParaRPr lang="hy-AM" sz="1800" i="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56870" marR="1390015" indent="-344805" algn="just">
              <a:lnSpc>
                <a:spcPct val="150000"/>
              </a:lnSpc>
              <a:spcBef>
                <a:spcPts val="530"/>
              </a:spcBef>
              <a:tabLst>
                <a:tab pos="356870" algn="l"/>
              </a:tabLst>
            </a:pPr>
            <a:r>
              <a:rPr lang="hy-AM" i="0" spc="-50" dirty="0">
                <a:solidFill>
                  <a:srgbClr val="90C22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▶ </a:t>
            </a:r>
            <a:r>
              <a:rPr lang="ru-RU" i="0" spc="-50" dirty="0">
                <a:solidFill>
                  <a:srgbClr val="90C22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0" dirty="0">
                <a:latin typeface="Arial" panose="020B0604020202020204" pitchFamily="34" charset="0"/>
                <a:cs typeface="Times New Roman" panose="02020603050405020304" pitchFamily="18" charset="0"/>
              </a:rPr>
              <a:t>Will be increased </a:t>
            </a:r>
            <a:r>
              <a:rPr lang="en-US" i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electric energy flows between Armenia and Iran from 350 MW to 1,200 MW.</a:t>
            </a:r>
          </a:p>
          <a:p>
            <a:pPr marL="356870" marR="1390015" indent="-344805" algn="just">
              <a:lnSpc>
                <a:spcPct val="150000"/>
              </a:lnSpc>
              <a:spcBef>
                <a:spcPts val="530"/>
              </a:spcBef>
              <a:tabLst>
                <a:tab pos="356870" algn="l"/>
              </a:tabLst>
            </a:pPr>
            <a:r>
              <a:rPr lang="en-US" i="0" spc="-50" dirty="0">
                <a:solidFill>
                  <a:srgbClr val="90C22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▶</a:t>
            </a:r>
            <a:r>
              <a:rPr lang="en-US" i="0" dirty="0">
                <a:solidFill>
                  <a:srgbClr val="90C22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i="0" dirty="0">
                <a:latin typeface="Arial" panose="020B0604020202020204" pitchFamily="34" charset="0"/>
                <a:cs typeface="Arial" panose="020B0604020202020204" pitchFamily="34" charset="0"/>
              </a:rPr>
              <a:t>Increase the reliability and stability of the parallel operation of the energy systems of Armenia and Iran.</a:t>
            </a:r>
          </a:p>
          <a:p>
            <a:pPr marL="356870" marR="1390015" indent="-344805" algn="just">
              <a:lnSpc>
                <a:spcPct val="150000"/>
              </a:lnSpc>
              <a:spcBef>
                <a:spcPts val="530"/>
              </a:spcBef>
              <a:tabLst>
                <a:tab pos="356870" algn="l"/>
              </a:tabLst>
            </a:pPr>
            <a:r>
              <a:rPr lang="en-US" i="0" spc="-50" dirty="0">
                <a:solidFill>
                  <a:srgbClr val="90C22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▶</a:t>
            </a:r>
            <a:r>
              <a:rPr lang="en-US" i="0" dirty="0">
                <a:solidFill>
                  <a:srgbClr val="90C22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i="0" spc="-10" dirty="0">
                <a:latin typeface="Arial" panose="020B0604020202020204" pitchFamily="34" charset="0"/>
                <a:cs typeface="Arial" panose="020B0604020202020204" pitchFamily="34" charset="0"/>
              </a:rPr>
              <a:t>Increase the safety level of the RA energy system by strengthening the North-South energy connection of the country. </a:t>
            </a:r>
          </a:p>
          <a:p>
            <a:pPr marL="356870" marR="1390015" indent="-344805" algn="just">
              <a:lnSpc>
                <a:spcPct val="150000"/>
              </a:lnSpc>
              <a:spcBef>
                <a:spcPts val="530"/>
              </a:spcBef>
              <a:tabLst>
                <a:tab pos="356870" algn="l"/>
              </a:tabLst>
            </a:pPr>
            <a:r>
              <a:rPr lang="en-US" i="0" spc="-50" dirty="0">
                <a:solidFill>
                  <a:srgbClr val="90C22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▶</a:t>
            </a:r>
            <a:r>
              <a:rPr lang="en-US" i="0" dirty="0">
                <a:solidFill>
                  <a:srgbClr val="90C22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i="0" spc="-10" dirty="0">
                <a:latin typeface="Arial" panose="020B0604020202020204" pitchFamily="34" charset="0"/>
                <a:cs typeface="Arial" panose="020B0604020202020204" pitchFamily="34" charset="0"/>
              </a:rPr>
              <a:t>To fully use the capacity of Iran-Armenia gas pipeline within the </a:t>
            </a:r>
            <a:r>
              <a:rPr lang="ru-RU" i="0" spc="-1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0" spc="-10">
                <a:latin typeface="Arial" panose="020B0604020202020204" pitchFamily="34" charset="0"/>
                <a:cs typeface="Arial" panose="020B0604020202020204" pitchFamily="34" charset="0"/>
              </a:rPr>
              <a:t>framework </a:t>
            </a:r>
            <a:r>
              <a:rPr lang="en-US" i="0" spc="-10" dirty="0">
                <a:latin typeface="Arial" panose="020B0604020202020204" pitchFamily="34" charset="0"/>
                <a:cs typeface="Arial" panose="020B0604020202020204" pitchFamily="34" charset="0"/>
              </a:rPr>
              <a:t>of the "</a:t>
            </a:r>
            <a:r>
              <a:rPr lang="en-US" b="0" i="0" dirty="0">
                <a:solidFill>
                  <a:srgbClr val="30465E"/>
                </a:solidFill>
                <a:effectLst/>
                <a:latin typeface="Roboto" panose="02000000000000000000" pitchFamily="2" charset="0"/>
              </a:rPr>
              <a:t> "</a:t>
            </a:r>
            <a:r>
              <a:rPr lang="en-US" i="0" spc="-10" dirty="0">
                <a:latin typeface="Arial" panose="020B0604020202020204" pitchFamily="34" charset="0"/>
                <a:cs typeface="Arial" panose="020B0604020202020204" pitchFamily="34" charset="0"/>
              </a:rPr>
              <a:t>Gas in exchange for electricity" project.</a:t>
            </a:r>
          </a:p>
          <a:p>
            <a:pPr marL="12700" marR="5080" indent="-12700" algn="just">
              <a:lnSpc>
                <a:spcPct val="110000"/>
              </a:lnSpc>
              <a:spcBef>
                <a:spcPts val="100"/>
              </a:spcBef>
              <a:tabLst>
                <a:tab pos="1832610" algn="l"/>
                <a:tab pos="2174240" algn="l"/>
                <a:tab pos="4354195" algn="l"/>
                <a:tab pos="5875020" algn="l"/>
              </a:tabLst>
            </a:pPr>
            <a:r>
              <a:rPr lang="ru-RU" sz="2400" i="0" spc="-50" dirty="0">
                <a:solidFill>
                  <a:srgbClr val="90C224"/>
                </a:solidFill>
                <a:latin typeface="MS Gothic"/>
                <a:cs typeface="MS Gothic"/>
              </a:rPr>
              <a:t>▶</a:t>
            </a:r>
            <a:r>
              <a:rPr lang="ru-RU" sz="1800" i="0" spc="-50" dirty="0">
                <a:solidFill>
                  <a:srgbClr val="90C224"/>
                </a:solidFill>
                <a:latin typeface="MS Gothic"/>
                <a:cs typeface="MS Gothic"/>
              </a:rPr>
              <a:t>  </a:t>
            </a:r>
            <a:r>
              <a:rPr lang="en-US" i="0" spc="-10" dirty="0">
                <a:latin typeface="Arial"/>
                <a:cs typeface="Arial"/>
              </a:rPr>
              <a:t>The works are foreseen to be completed by the end of 2023. </a:t>
            </a:r>
            <a:endParaRPr lang="hy-AM" i="0" spc="-10" dirty="0">
              <a:latin typeface="Arial"/>
              <a:cs typeface="Arial"/>
            </a:endParaRPr>
          </a:p>
          <a:p>
            <a:pPr marL="12700" marR="5080" indent="450850">
              <a:lnSpc>
                <a:spcPct val="110100"/>
              </a:lnSpc>
              <a:spcBef>
                <a:spcPts val="100"/>
              </a:spcBef>
              <a:tabLst>
                <a:tab pos="2064385" algn="l"/>
                <a:tab pos="2313940" algn="l"/>
                <a:tab pos="3509645" algn="l"/>
                <a:tab pos="3994150" algn="l"/>
                <a:tab pos="5335905" algn="l"/>
                <a:tab pos="5424170" algn="l"/>
                <a:tab pos="5972810" algn="l"/>
                <a:tab pos="6417945" algn="l"/>
              </a:tabLst>
            </a:pPr>
            <a:endParaRPr lang="hy-AM" i="0" spc="-10" dirty="0">
              <a:latin typeface="Arial"/>
              <a:cs typeface="Arial"/>
            </a:endParaRPr>
          </a:p>
          <a:p>
            <a:pPr marL="356870" marR="1390015" indent="-344805" algn="just">
              <a:lnSpc>
                <a:spcPct val="150000"/>
              </a:lnSpc>
              <a:spcBef>
                <a:spcPts val="530"/>
              </a:spcBef>
              <a:tabLst>
                <a:tab pos="356870" algn="l"/>
              </a:tabLst>
            </a:pPr>
            <a:endParaRPr lang="en-US" i="0" spc="-1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6870" marR="1390015" indent="-344805" algn="just">
              <a:lnSpc>
                <a:spcPct val="150000"/>
              </a:lnSpc>
              <a:spcBef>
                <a:spcPts val="530"/>
              </a:spcBef>
              <a:tabLst>
                <a:tab pos="356870" algn="l"/>
              </a:tabLst>
            </a:pPr>
            <a:endParaRPr lang="en-US" i="0" spc="-1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6870" marR="1390015" indent="-344805" algn="just">
              <a:lnSpc>
                <a:spcPct val="150000"/>
              </a:lnSpc>
              <a:spcBef>
                <a:spcPts val="530"/>
              </a:spcBef>
              <a:tabLst>
                <a:tab pos="356870" algn="l"/>
              </a:tabLst>
            </a:pPr>
            <a:r>
              <a:rPr lang="en-US" sz="800" i="0" spc="-4" dirty="0">
                <a:solidFill>
                  <a:srgbClr val="888888"/>
                </a:solidFill>
                <a:latin typeface="Trebuchet MS"/>
                <a:cs typeface="Trebuchet MS"/>
                <a:hlinkClick r:id="rId2"/>
              </a:rPr>
              <a:t>http://www.hven.am/</a:t>
            </a:r>
            <a:endParaRPr lang="en-US" sz="800" i="0" dirty="0">
              <a:latin typeface="Trebuchet MS"/>
              <a:cs typeface="Trebuchet MS"/>
            </a:endParaRPr>
          </a:p>
          <a:p>
            <a:pPr marL="356870" marR="1390015" indent="-344805" algn="just">
              <a:lnSpc>
                <a:spcPct val="150000"/>
              </a:lnSpc>
              <a:spcBef>
                <a:spcPts val="530"/>
              </a:spcBef>
              <a:tabLst>
                <a:tab pos="356870" algn="l"/>
              </a:tabLst>
            </a:pPr>
            <a:endParaRPr lang="en-US" i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endParaRPr lang="ru-RU" sz="1800" i="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hy-AM" sz="1800" i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1800" i="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i="0" dirty="0"/>
          </a:p>
        </p:txBody>
      </p:sp>
      <p:pic>
        <p:nvPicPr>
          <p:cNvPr id="18" name="object 15">
            <a:extLst>
              <a:ext uri="{FF2B5EF4-FFF2-40B4-BE49-F238E27FC236}">
                <a16:creationId xmlns:a16="http://schemas.microsoft.com/office/drawing/2014/main" id="{45BF14C7-CC8F-50BF-EFEC-847858DFE099}"/>
              </a:ext>
            </a:extLst>
          </p:cNvPr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099300" y="5714766"/>
            <a:ext cx="1640585" cy="13392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94085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527</TotalTime>
  <Words>366</Words>
  <Application>Microsoft Office PowerPoint</Application>
  <PresentationFormat>Произвольный</PresentationFormat>
  <Paragraphs>46</Paragraphs>
  <Slides>5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1" baseType="lpstr">
      <vt:lpstr>MS Gothic</vt:lpstr>
      <vt:lpstr>Arial</vt:lpstr>
      <vt:lpstr>Calibri</vt:lpstr>
      <vt:lpstr>Roboto</vt:lpstr>
      <vt:lpstr>Trebuchet MS</vt:lpstr>
      <vt:lpstr>Office Theme</vt:lpstr>
      <vt:lpstr> “Construction of Iran-Armenia 400kV Power Transmission Line and Related Substation” (400/220/20kV «Noravan»)» Project</vt:lpstr>
      <vt:lpstr>Project Main Data</vt:lpstr>
      <vt:lpstr>Project Objective</vt:lpstr>
      <vt:lpstr> Project overview</vt:lpstr>
      <vt:lpstr>Expected outcome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«Իրան-Հայաստան 400կՎ էլեկտրահաղորդման օդային գծի և համապատասխան ենթակայանի («Նորավան» 400/220/20կՎ) կառուցում» ծրագիր</dc:title>
  <dc:creator>HVEN IPID</dc:creator>
  <cp:lastModifiedBy>HVEN</cp:lastModifiedBy>
  <cp:revision>139</cp:revision>
  <dcterms:created xsi:type="dcterms:W3CDTF">2023-01-16T10:31:47Z</dcterms:created>
  <dcterms:modified xsi:type="dcterms:W3CDTF">2023-01-26T07:02:44Z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2023-01-16T00:00:00Z</vt:filetime>
  </property>
  <property fmtid="{D5CDD505-2E9C-101B-9397-08002B2CF9AE}" pid="3" name="Creator">
    <vt:lpwstr>Microsoft® Word 2016</vt:lpwstr>
  </property>
  <property fmtid="{D5CDD505-2E9C-101B-9397-08002B2CF9AE}" pid="4" name="LastSaved">
    <vt:filetime>2023-01-16T00:00:00Z</vt:filetime>
  </property>
  <property fmtid="{D5CDD505-2E9C-101B-9397-08002B2CF9AE}" pid="5" name="Producer">
    <vt:lpwstr>www.ilovepdf.com</vt:lpwstr>
  </property>
</Properties>
</file>