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62" r:id="rId2"/>
    <p:sldId id="263" r:id="rId3"/>
    <p:sldId id="264" r:id="rId4"/>
    <p:sldId id="265" r:id="rId5"/>
    <p:sldId id="266" r:id="rId6"/>
    <p:sldId id="267" r:id="rId7"/>
    <p:sldId id="269" r:id="rId8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97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CAFA3-E114-4674-9834-F4F26972A46F}" type="datetimeFigureOut">
              <a:rPr lang="ru-RU" smtClean="0"/>
              <a:t>26.01.2023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D81EC-E709-4E15-86BC-1807CB8C7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02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329" y="635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906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80829" y="1783464"/>
            <a:ext cx="1511935" cy="5074920"/>
          </a:xfrm>
          <a:custGeom>
            <a:avLst/>
            <a:gdLst/>
            <a:ahLst/>
            <a:cxnLst/>
            <a:rect l="l" t="t" r="r" b="b"/>
            <a:pathLst>
              <a:path w="1511934" h="5074920">
                <a:moveTo>
                  <a:pt x="1511553" y="0"/>
                </a:moveTo>
                <a:lnTo>
                  <a:pt x="0" y="5074535"/>
                </a:lnTo>
                <a:lnTo>
                  <a:pt x="1511553" y="5074535"/>
                </a:lnTo>
                <a:lnTo>
                  <a:pt x="1511553" y="0"/>
                </a:lnTo>
                <a:close/>
              </a:path>
            </a:pathLst>
          </a:custGeom>
          <a:solidFill>
            <a:srgbClr val="90C224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604374" y="0"/>
            <a:ext cx="1088390" cy="6178550"/>
          </a:xfrm>
          <a:custGeom>
            <a:avLst/>
            <a:gdLst/>
            <a:ahLst/>
            <a:cxnLst/>
            <a:rect l="l" t="t" r="r" b="b"/>
            <a:pathLst>
              <a:path w="1088390" h="6178550">
                <a:moveTo>
                  <a:pt x="1088008" y="0"/>
                </a:moveTo>
                <a:lnTo>
                  <a:pt x="0" y="0"/>
                </a:lnTo>
                <a:lnTo>
                  <a:pt x="1088008" y="6177967"/>
                </a:lnTo>
                <a:lnTo>
                  <a:pt x="1088008" y="0"/>
                </a:lnTo>
                <a:close/>
              </a:path>
            </a:pathLst>
          </a:custGeom>
          <a:solidFill>
            <a:srgbClr val="90C224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31909" y="4800570"/>
            <a:ext cx="1760855" cy="2058035"/>
          </a:xfrm>
          <a:custGeom>
            <a:avLst/>
            <a:gdLst/>
            <a:ahLst/>
            <a:cxnLst/>
            <a:rect l="l" t="t" r="r" b="b"/>
            <a:pathLst>
              <a:path w="1760854" h="2058034">
                <a:moveTo>
                  <a:pt x="1760473" y="0"/>
                </a:moveTo>
                <a:lnTo>
                  <a:pt x="0" y="2057429"/>
                </a:lnTo>
                <a:lnTo>
                  <a:pt x="1760473" y="2057429"/>
                </a:lnTo>
                <a:lnTo>
                  <a:pt x="1760473" y="0"/>
                </a:lnTo>
                <a:close/>
              </a:path>
            </a:pathLst>
          </a:custGeom>
          <a:solidFill>
            <a:srgbClr val="529F1F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37039" y="0"/>
            <a:ext cx="1355725" cy="3766820"/>
          </a:xfrm>
          <a:custGeom>
            <a:avLst/>
            <a:gdLst/>
            <a:ahLst/>
            <a:cxnLst/>
            <a:rect l="l" t="t" r="r" b="b"/>
            <a:pathLst>
              <a:path w="1355725" h="3766820">
                <a:moveTo>
                  <a:pt x="1355343" y="0"/>
                </a:moveTo>
                <a:lnTo>
                  <a:pt x="0" y="0"/>
                </a:lnTo>
                <a:lnTo>
                  <a:pt x="1355343" y="3766781"/>
                </a:lnTo>
                <a:lnTo>
                  <a:pt x="1355343" y="0"/>
                </a:lnTo>
                <a:close/>
              </a:path>
            </a:pathLst>
          </a:custGeom>
          <a:solidFill>
            <a:srgbClr val="3D7817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371454" y="6280846"/>
            <a:ext cx="321310" cy="577215"/>
          </a:xfrm>
          <a:custGeom>
            <a:avLst/>
            <a:gdLst/>
            <a:ahLst/>
            <a:cxnLst/>
            <a:rect l="l" t="t" r="r" b="b"/>
            <a:pathLst>
              <a:path w="321309" h="577215">
                <a:moveTo>
                  <a:pt x="320927" y="0"/>
                </a:moveTo>
                <a:lnTo>
                  <a:pt x="0" y="577153"/>
                </a:lnTo>
                <a:lnTo>
                  <a:pt x="320927" y="577153"/>
                </a:lnTo>
                <a:lnTo>
                  <a:pt x="320927" y="0"/>
                </a:lnTo>
                <a:close/>
              </a:path>
            </a:pathLst>
          </a:custGeom>
          <a:solidFill>
            <a:srgbClr val="90C224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0"/>
            <a:ext cx="842644" cy="5666105"/>
          </a:xfrm>
          <a:custGeom>
            <a:avLst/>
            <a:gdLst/>
            <a:ahLst/>
            <a:cxnLst/>
            <a:rect l="l" t="t" r="r" b="b"/>
            <a:pathLst>
              <a:path w="842644" h="5666105">
                <a:moveTo>
                  <a:pt x="842644" y="0"/>
                </a:moveTo>
                <a:lnTo>
                  <a:pt x="0" y="0"/>
                </a:lnTo>
                <a:lnTo>
                  <a:pt x="0" y="5666105"/>
                </a:lnTo>
                <a:lnTo>
                  <a:pt x="842644" y="0"/>
                </a:lnTo>
                <a:close/>
              </a:path>
            </a:pathLst>
          </a:custGeom>
          <a:solidFill>
            <a:srgbClr val="90C224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13102" y="2026920"/>
            <a:ext cx="7403465" cy="1224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329" y="635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906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80829" y="1783464"/>
            <a:ext cx="1511935" cy="5074920"/>
          </a:xfrm>
          <a:custGeom>
            <a:avLst/>
            <a:gdLst/>
            <a:ahLst/>
            <a:cxnLst/>
            <a:rect l="l" t="t" r="r" b="b"/>
            <a:pathLst>
              <a:path w="1511934" h="5074920">
                <a:moveTo>
                  <a:pt x="1511553" y="0"/>
                </a:moveTo>
                <a:lnTo>
                  <a:pt x="0" y="5074535"/>
                </a:lnTo>
                <a:lnTo>
                  <a:pt x="1511553" y="5074535"/>
                </a:lnTo>
                <a:lnTo>
                  <a:pt x="1511553" y="0"/>
                </a:lnTo>
                <a:close/>
              </a:path>
            </a:pathLst>
          </a:custGeom>
          <a:solidFill>
            <a:srgbClr val="90C224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604374" y="0"/>
            <a:ext cx="1088390" cy="6178550"/>
          </a:xfrm>
          <a:custGeom>
            <a:avLst/>
            <a:gdLst/>
            <a:ahLst/>
            <a:cxnLst/>
            <a:rect l="l" t="t" r="r" b="b"/>
            <a:pathLst>
              <a:path w="1088390" h="6178550">
                <a:moveTo>
                  <a:pt x="1088008" y="0"/>
                </a:moveTo>
                <a:lnTo>
                  <a:pt x="0" y="0"/>
                </a:lnTo>
                <a:lnTo>
                  <a:pt x="1088008" y="6177967"/>
                </a:lnTo>
                <a:lnTo>
                  <a:pt x="1088008" y="0"/>
                </a:lnTo>
                <a:close/>
              </a:path>
            </a:pathLst>
          </a:custGeom>
          <a:solidFill>
            <a:srgbClr val="90C224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31909" y="4800570"/>
            <a:ext cx="1760855" cy="2058035"/>
          </a:xfrm>
          <a:custGeom>
            <a:avLst/>
            <a:gdLst/>
            <a:ahLst/>
            <a:cxnLst/>
            <a:rect l="l" t="t" r="r" b="b"/>
            <a:pathLst>
              <a:path w="1760854" h="2058034">
                <a:moveTo>
                  <a:pt x="1760473" y="0"/>
                </a:moveTo>
                <a:lnTo>
                  <a:pt x="0" y="2057429"/>
                </a:lnTo>
                <a:lnTo>
                  <a:pt x="1760473" y="2057429"/>
                </a:lnTo>
                <a:lnTo>
                  <a:pt x="1760473" y="0"/>
                </a:lnTo>
                <a:close/>
              </a:path>
            </a:pathLst>
          </a:custGeom>
          <a:solidFill>
            <a:srgbClr val="529F1F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37039" y="0"/>
            <a:ext cx="1355725" cy="3766820"/>
          </a:xfrm>
          <a:custGeom>
            <a:avLst/>
            <a:gdLst/>
            <a:ahLst/>
            <a:cxnLst/>
            <a:rect l="l" t="t" r="r" b="b"/>
            <a:pathLst>
              <a:path w="1355725" h="3766820">
                <a:moveTo>
                  <a:pt x="1355343" y="0"/>
                </a:moveTo>
                <a:lnTo>
                  <a:pt x="0" y="0"/>
                </a:lnTo>
                <a:lnTo>
                  <a:pt x="1355343" y="3766781"/>
                </a:lnTo>
                <a:lnTo>
                  <a:pt x="1355343" y="0"/>
                </a:lnTo>
                <a:close/>
              </a:path>
            </a:pathLst>
          </a:custGeom>
          <a:solidFill>
            <a:srgbClr val="3D7817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371454" y="6280846"/>
            <a:ext cx="321310" cy="577215"/>
          </a:xfrm>
          <a:custGeom>
            <a:avLst/>
            <a:gdLst/>
            <a:ahLst/>
            <a:cxnLst/>
            <a:rect l="l" t="t" r="r" b="b"/>
            <a:pathLst>
              <a:path w="321309" h="577215">
                <a:moveTo>
                  <a:pt x="320927" y="0"/>
                </a:moveTo>
                <a:lnTo>
                  <a:pt x="0" y="577153"/>
                </a:lnTo>
                <a:lnTo>
                  <a:pt x="320927" y="577153"/>
                </a:lnTo>
                <a:lnTo>
                  <a:pt x="320927" y="0"/>
                </a:lnTo>
                <a:close/>
              </a:path>
            </a:pathLst>
          </a:custGeom>
          <a:solidFill>
            <a:srgbClr val="90C224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2004" y="877951"/>
            <a:ext cx="7704455" cy="741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0500" y="1829180"/>
            <a:ext cx="7170420" cy="31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hven.a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ven.a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ven.am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ven.am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hven.a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3008" y="2444750"/>
            <a:ext cx="6896574" cy="2009102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837109">
              <a:spcBef>
                <a:spcPts val="88"/>
              </a:spcBef>
            </a:pPr>
            <a:r>
              <a:rPr sz="2807" b="1" spc="-4" dirty="0">
                <a:solidFill>
                  <a:srgbClr val="001F5F"/>
                </a:solidFill>
                <a:latin typeface="Arial"/>
                <a:cs typeface="Arial"/>
              </a:rPr>
              <a:t>«Էլեկտրամատակարարման</a:t>
            </a:r>
            <a:endParaRPr sz="2807" dirty="0">
              <a:latin typeface="Arial"/>
              <a:cs typeface="Arial"/>
            </a:endParaRPr>
          </a:p>
          <a:p>
            <a:pPr marL="11139" marR="4456" indent="236150"/>
            <a:r>
              <a:rPr sz="2807" b="1" spc="-4" dirty="0">
                <a:solidFill>
                  <a:srgbClr val="001F5F"/>
                </a:solidFill>
                <a:latin typeface="Arial"/>
                <a:cs typeface="Arial"/>
              </a:rPr>
              <a:t>հուսալիություն ծրագրի</a:t>
            </a:r>
            <a:r>
              <a:rPr sz="2807" b="1" spc="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7" b="1" spc="-9" dirty="0">
                <a:solidFill>
                  <a:srgbClr val="001F5F"/>
                </a:solidFill>
                <a:latin typeface="Arial"/>
                <a:cs typeface="Arial"/>
              </a:rPr>
              <a:t>լրացուցիչ </a:t>
            </a:r>
            <a:r>
              <a:rPr sz="2807" b="1" spc="-4" dirty="0">
                <a:solidFill>
                  <a:srgbClr val="001F5F"/>
                </a:solidFill>
                <a:latin typeface="Arial"/>
                <a:cs typeface="Arial"/>
              </a:rPr>
              <a:t> ֆինանսավորում»</a:t>
            </a:r>
            <a:r>
              <a:rPr sz="2807" b="1" spc="-13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7" b="1" spc="-4" dirty="0" err="1">
                <a:solidFill>
                  <a:srgbClr val="001F5F"/>
                </a:solidFill>
                <a:latin typeface="Arial"/>
                <a:cs typeface="Arial"/>
              </a:rPr>
              <a:t>վարկային</a:t>
            </a:r>
            <a:r>
              <a:rPr sz="2807" b="1" spc="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7" b="1" spc="-4" dirty="0" err="1">
                <a:solidFill>
                  <a:srgbClr val="001F5F"/>
                </a:solidFill>
                <a:latin typeface="Arial"/>
                <a:cs typeface="Arial"/>
              </a:rPr>
              <a:t>ծրագիր</a:t>
            </a:r>
            <a:r>
              <a:rPr lang="hy-AM" sz="2807" spc="-4" dirty="0">
                <a:solidFill>
                  <a:srgbClr val="404040"/>
                </a:solidFill>
                <a:latin typeface="Arial"/>
                <a:cs typeface="Arial"/>
              </a:rPr>
              <a:t>      </a:t>
            </a:r>
          </a:p>
          <a:p>
            <a:pPr marL="11139" marR="4456" indent="236150"/>
            <a:r>
              <a:rPr lang="hy-AM" sz="2807" b="1" spc="-4" dirty="0">
                <a:solidFill>
                  <a:srgbClr val="404040"/>
                </a:solidFill>
                <a:latin typeface="Arial"/>
                <a:cs typeface="Arial"/>
              </a:rPr>
              <a:t>  </a:t>
            </a:r>
            <a:r>
              <a:rPr lang="hy-AM" sz="1754" b="1" spc="4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hy-AM" sz="1754" b="1" spc="-4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«Վանաձոր-1»,</a:t>
            </a:r>
            <a:r>
              <a:rPr lang="hy-AM" sz="1754" b="1" spc="26" dirty="0">
                <a:solidFill>
                  <a:schemeClr val="tx2">
                    <a:lumMod val="50000"/>
                  </a:schemeClr>
                </a:solidFill>
                <a:latin typeface="Microsoft Sans Serif"/>
                <a:cs typeface="Microsoft Sans Serif"/>
              </a:rPr>
              <a:t> </a:t>
            </a:r>
            <a:r>
              <a:rPr lang="hy-AM" sz="1754" b="1" spc="-4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«Չարենցավան-3»</a:t>
            </a:r>
            <a:r>
              <a:rPr lang="en-US" sz="1754" b="1" spc="-4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,</a:t>
            </a:r>
            <a:r>
              <a:rPr lang="hy-AM" sz="1754" b="1" spc="9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hy-AM" sz="1754" b="1" spc="-4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«Զովունի»</a:t>
            </a:r>
            <a:r>
              <a:rPr lang="hy-AM" sz="1754" b="1" spc="9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</a:p>
          <a:p>
            <a:pPr marL="11139" marR="4456" indent="236150"/>
            <a:r>
              <a:rPr lang="hy-AM" sz="1754" b="1" spc="9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              </a:t>
            </a:r>
            <a:r>
              <a:rPr lang="hy-AM" sz="1754" b="1" spc="-4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ենթակայանների</a:t>
            </a:r>
            <a:r>
              <a:rPr lang="hy-AM" sz="1754" b="1" spc="13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hy-AM" sz="1754" b="1" spc="-4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վերակառուցում</a:t>
            </a:r>
            <a:endParaRPr sz="1754" b="1" dirty="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64912" y="3899498"/>
            <a:ext cx="5133389" cy="578070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11139">
              <a:spcBef>
                <a:spcPts val="88"/>
              </a:spcBef>
            </a:pPr>
            <a:r>
              <a:rPr b="1" i="1" spc="-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</a:p>
          <a:p>
            <a:pPr marL="11139">
              <a:spcBef>
                <a:spcPts val="88"/>
              </a:spcBef>
            </a:pPr>
            <a:r>
              <a:rPr b="1" i="1" spc="-9" dirty="0">
                <a:solidFill>
                  <a:srgbClr val="001F5F"/>
                </a:solidFill>
                <a:latin typeface="Arial"/>
                <a:cs typeface="Arial"/>
              </a:rPr>
              <a:t>      </a:t>
            </a:r>
            <a:endParaRPr sz="1403" dirty="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41500" y="4867144"/>
            <a:ext cx="2679438" cy="200910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09128" y="4619625"/>
            <a:ext cx="2926672" cy="2009102"/>
          </a:xfrm>
          <a:prstGeom prst="rect">
            <a:avLst/>
          </a:prstGeom>
        </p:spPr>
      </p:pic>
      <p:pic>
        <p:nvPicPr>
          <p:cNvPr id="8" name="Рисунок 7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A9316F01-41D4-ED37-7DDC-FF5098C810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02" y="851784"/>
            <a:ext cx="3542189" cy="166917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8451" y="913654"/>
            <a:ext cx="6153829" cy="443226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11139">
              <a:spcBef>
                <a:spcPts val="88"/>
              </a:spcBef>
            </a:pPr>
            <a:r>
              <a:rPr lang="hy-AM" sz="2807" dirty="0"/>
              <a:t>Ծրագրի</a:t>
            </a:r>
            <a:r>
              <a:rPr lang="hy-AM" sz="2807" spc="-149" dirty="0"/>
              <a:t> </a:t>
            </a:r>
            <a:r>
              <a:rPr lang="hy-AM" sz="2807" dirty="0"/>
              <a:t>հիմնական</a:t>
            </a:r>
            <a:r>
              <a:rPr lang="hy-AM" sz="2807" spc="-114" dirty="0"/>
              <a:t> տվյալները </a:t>
            </a:r>
            <a:endParaRPr sz="2807" spc="-2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300" y="7286625"/>
            <a:ext cx="1054302" cy="126505"/>
          </a:xfrm>
          <a:prstGeom prst="rect">
            <a:avLst/>
          </a:prstGeom>
        </p:spPr>
        <p:txBody>
          <a:bodyPr vert="horz" wrap="square" lIns="0" tIns="5013" rIns="0" bIns="0" rtlCol="0">
            <a:spAutoFit/>
          </a:bodyPr>
          <a:lstStyle/>
          <a:p>
            <a:pPr marL="11139">
              <a:spcBef>
                <a:spcPts val="39"/>
              </a:spcBef>
            </a:pPr>
            <a:r>
              <a:rPr sz="789" spc="-4" dirty="0">
                <a:solidFill>
                  <a:srgbClr val="888888"/>
                </a:solidFill>
                <a:latin typeface="Trebuchet MS"/>
                <a:cs typeface="Trebuchet MS"/>
                <a:hlinkClick r:id="rId2"/>
              </a:rPr>
              <a:t>http://www.hven.am/</a:t>
            </a:r>
            <a:endParaRPr sz="789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214" y="1906962"/>
            <a:ext cx="8950686" cy="4218362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311897" marR="4456" indent="-300758">
              <a:spcBef>
                <a:spcPts val="88"/>
              </a:spcBef>
              <a:tabLst>
                <a:tab pos="311340" algn="l"/>
              </a:tabLst>
            </a:pPr>
            <a:r>
              <a:rPr sz="1272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	</a:t>
            </a:r>
            <a:endParaRPr lang="en-US" sz="1272" spc="-132" dirty="0">
              <a:solidFill>
                <a:srgbClr val="90C225"/>
              </a:solidFill>
              <a:latin typeface="Lucida Sans Unicode"/>
              <a:cs typeface="Lucida Sans Unicode"/>
            </a:endParaRPr>
          </a:p>
          <a:p>
            <a:pPr marL="311897" marR="119746" indent="-300758">
              <a:lnSpc>
                <a:spcPct val="130000"/>
              </a:lnSpc>
              <a:spcBef>
                <a:spcPts val="872"/>
              </a:spcBef>
              <a:tabLst>
                <a:tab pos="311340" algn="l"/>
              </a:tabLst>
            </a:pPr>
            <a:r>
              <a:rPr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Ֆինանսավորող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կազմակերպությունը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Վերակառուցման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և զարգացման </a:t>
            </a:r>
            <a:r>
              <a:rPr spc="-4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միջազգային</a:t>
            </a:r>
            <a:r>
              <a:rPr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բանկ</a:t>
            </a:r>
            <a:r>
              <a:rPr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(ՎԶՄԲ)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lnSpc>
                <a:spcPct val="130000"/>
              </a:lnSpc>
              <a:spcBef>
                <a:spcPts val="877"/>
              </a:spcBef>
              <a:tabLst>
                <a:tab pos="311340" algn="l"/>
              </a:tabLst>
            </a:pPr>
            <a:r>
              <a:rPr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Վարկի</a:t>
            </a:r>
            <a:r>
              <a:rPr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գումարը</a:t>
            </a:r>
            <a:r>
              <a:rPr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36,0 </a:t>
            </a:r>
            <a:r>
              <a:rPr dirty="0" err="1">
                <a:latin typeface="Arial" panose="020B0604020202020204" pitchFamily="34" charset="0"/>
                <a:cs typeface="Arial" panose="020B0604020202020204" pitchFamily="34" charset="0"/>
              </a:rPr>
              <a:t>մլն</a:t>
            </a:r>
            <a:r>
              <a:rPr spc="-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ԱՄՆ</a:t>
            </a:r>
            <a:r>
              <a:rPr spc="-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դոլար</a:t>
            </a:r>
          </a:p>
          <a:p>
            <a:pPr marL="11139">
              <a:lnSpc>
                <a:spcPct val="130000"/>
              </a:lnSpc>
              <a:spcBef>
                <a:spcPts val="881"/>
              </a:spcBef>
              <a:tabLst>
                <a:tab pos="311340" algn="l"/>
              </a:tabLst>
            </a:pPr>
            <a:r>
              <a:rPr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spc="-4" dirty="0" err="1">
                <a:latin typeface="Arial" panose="020B0604020202020204" pitchFamily="34" charset="0"/>
                <a:cs typeface="Arial" panose="020B0604020202020204" pitchFamily="34" charset="0"/>
              </a:rPr>
              <a:t>Խորհրդատվական</a:t>
            </a:r>
            <a:r>
              <a:rPr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 err="1">
                <a:latin typeface="Arial" panose="020B0604020202020204" pitchFamily="34" charset="0"/>
                <a:cs typeface="Arial" panose="020B0604020202020204" pitchFamily="34" charset="0"/>
              </a:rPr>
              <a:t>կազմակերպություններ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decon</a:t>
            </a:r>
            <a:r>
              <a:rPr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international </a:t>
            </a:r>
            <a:r>
              <a:rPr lang="en-US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139">
              <a:lnSpc>
                <a:spcPct val="130000"/>
              </a:lnSpc>
              <a:spcBef>
                <a:spcPts val="881"/>
              </a:spcBef>
              <a:tabLst>
                <a:tab pos="311340" algn="l"/>
              </a:tabLst>
            </a:pPr>
            <a:r>
              <a:rPr lang="en-US" spc="-4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GmbH</a:t>
            </a:r>
            <a:r>
              <a:rPr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և </a:t>
            </a:r>
            <a:r>
              <a:rPr lang="hy-AM" spc="-425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pc="-4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4" dirty="0" err="1">
                <a:latin typeface="Arial" panose="020B0604020202020204" pitchFamily="34" charset="0"/>
                <a:cs typeface="Arial" panose="020B0604020202020204" pitchFamily="34" charset="0"/>
              </a:rPr>
              <a:t>Consulectra</a:t>
            </a:r>
            <a:r>
              <a:rPr lang="en-US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4" dirty="0" err="1">
                <a:latin typeface="Arial" panose="020B0604020202020204" pitchFamily="34" charset="0"/>
                <a:cs typeface="Arial" panose="020B0604020202020204" pitchFamily="34" charset="0"/>
              </a:rPr>
              <a:t>Unternehmensberatung</a:t>
            </a:r>
            <a:r>
              <a:rPr lang="en-US" spc="-4" dirty="0">
                <a:latin typeface="Arial" panose="020B0604020202020204" pitchFamily="34" charset="0"/>
                <a:cs typeface="Arial" panose="020B0604020202020204" pitchFamily="34" charset="0"/>
              </a:rPr>
              <a:t> GmbH </a:t>
            </a:r>
            <a:r>
              <a:rPr lang="hy-AM" spc="-4" dirty="0">
                <a:latin typeface="Arial" panose="020B0604020202020204" pitchFamily="34" charset="0"/>
                <a:cs typeface="Arial" panose="020B0604020202020204" pitchFamily="34" charset="0"/>
              </a:rPr>
              <a:t>համատեղ </a:t>
            </a:r>
            <a:r>
              <a:rPr lang="en-US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139">
              <a:lnSpc>
                <a:spcPct val="130000"/>
              </a:lnSpc>
              <a:spcBef>
                <a:spcPts val="881"/>
              </a:spcBef>
              <a:tabLst>
                <a:tab pos="311340" algn="l"/>
              </a:tabLst>
            </a:pPr>
            <a:r>
              <a:rPr lang="en-US" spc="-4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hy-AM" spc="-4" dirty="0">
                <a:latin typeface="Arial" panose="020B0604020202020204" pitchFamily="34" charset="0"/>
                <a:cs typeface="Arial" panose="020B0604020202020204" pitchFamily="34" charset="0"/>
              </a:rPr>
              <a:t>ձեռնարկություն,             «Արամ Կարապետյան» անհատ </a:t>
            </a:r>
            <a:endParaRPr lang="en-US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lnSpc>
                <a:spcPct val="130000"/>
              </a:lnSpc>
              <a:spcBef>
                <a:spcPts val="881"/>
              </a:spcBef>
              <a:tabLst>
                <a:tab pos="311340" algn="l"/>
              </a:tabLst>
            </a:pPr>
            <a:r>
              <a:rPr lang="en-US" spc="-4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hy-AM" spc="-4" dirty="0">
                <a:latin typeface="Arial" panose="020B0604020202020204" pitchFamily="34" charset="0"/>
                <a:cs typeface="Arial" panose="020B0604020202020204" pitchFamily="34" charset="0"/>
              </a:rPr>
              <a:t>ձեռնարկատեր</a:t>
            </a:r>
            <a:r>
              <a:rPr lang="hy-AM" spc="-425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</a:p>
          <a:p>
            <a:pPr marL="311897" marR="283492" indent="-300758">
              <a:lnSpc>
                <a:spcPct val="130000"/>
              </a:lnSpc>
              <a:spcBef>
                <a:spcPts val="877"/>
              </a:spcBef>
              <a:tabLst>
                <a:tab pos="311340" algn="l"/>
              </a:tabLst>
            </a:pPr>
            <a:r>
              <a:rPr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spc="-132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Կապալառուներ</a:t>
            </a:r>
            <a:r>
              <a:rPr spc="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– Kaskad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Energo</a:t>
            </a:r>
            <a:r>
              <a:rPr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LLC,</a:t>
            </a:r>
            <a:r>
              <a:rPr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Xian</a:t>
            </a:r>
            <a:r>
              <a:rPr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Electric</a:t>
            </a:r>
            <a:r>
              <a:rPr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Engineering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Co.</a:t>
            </a:r>
            <a:r>
              <a:rPr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Ltd, </a:t>
            </a:r>
            <a:r>
              <a:rPr spc="-4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Efacec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Engenharia</a:t>
            </a:r>
            <a:r>
              <a:rPr spc="-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Sistemas</a:t>
            </a:r>
            <a:r>
              <a:rPr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S.A.,</a:t>
            </a:r>
            <a:r>
              <a:rPr lang="en-US" spc="-4" dirty="0">
                <a:latin typeface="Arial" panose="020B0604020202020204" pitchFamily="34" charset="0"/>
                <a:cs typeface="Arial" panose="020B0604020202020204" pitchFamily="34" charset="0"/>
              </a:rPr>
              <a:t> China National Electric Engineering Co Ltd 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ject 15">
            <a:extLst>
              <a:ext uri="{FF2B5EF4-FFF2-40B4-BE49-F238E27FC236}">
                <a16:creationId xmlns:a16="http://schemas.microsoft.com/office/drawing/2014/main" id="{9BEDEF08-E3BF-E592-B23B-6EEBDEB44852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85100" y="2562225"/>
            <a:ext cx="1981200" cy="19754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8700" y="200025"/>
            <a:ext cx="4191000" cy="875202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11139">
              <a:spcBef>
                <a:spcPts val="88"/>
              </a:spcBef>
            </a:pPr>
            <a:r>
              <a:rPr sz="2807" spc="-26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br>
              <a:rPr lang="ru-RU" sz="2807" spc="-26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2807" spc="-26" dirty="0" err="1">
                <a:latin typeface="Arial" panose="020B0604020202020204" pitchFamily="34" charset="0"/>
                <a:cs typeface="Arial" panose="020B0604020202020204" pitchFamily="34" charset="0"/>
              </a:rPr>
              <a:t>Ծրագրի</a:t>
            </a:r>
            <a:r>
              <a:rPr sz="2807" spc="-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7" spc="-13" dirty="0">
                <a:latin typeface="Arial" panose="020B0604020202020204" pitchFamily="34" charset="0"/>
                <a:cs typeface="Arial" panose="020B0604020202020204" pitchFamily="34" charset="0"/>
              </a:rPr>
              <a:t>նպատակը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8500" y="1075227"/>
            <a:ext cx="9296400" cy="5873985"/>
          </a:xfrm>
          <a:prstGeom prst="rect">
            <a:avLst/>
          </a:prstGeom>
        </p:spPr>
        <p:txBody>
          <a:bodyPr vert="horz" wrap="square" lIns="0" tIns="82428" rIns="0" bIns="0" rtlCol="0">
            <a:spAutoFit/>
          </a:bodyPr>
          <a:lstStyle/>
          <a:p>
            <a:pPr marL="11139" algn="just">
              <a:spcBef>
                <a:spcPts val="649"/>
              </a:spcBef>
              <a:tabLst>
                <a:tab pos="311340" algn="l"/>
              </a:tabLst>
            </a:pPr>
            <a:r>
              <a:rPr sz="200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sz="1200" spc="-105" dirty="0">
                <a:solidFill>
                  <a:srgbClr val="90C225"/>
                </a:solidFill>
                <a:latin typeface="Lucida Sans Unicode"/>
                <a:cs typeface="Lucida Sans Unicode"/>
              </a:rPr>
              <a:t>	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Բարձրացնել էլեկտրահաղորդման</a:t>
            </a:r>
            <a:r>
              <a:rPr sz="2000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ցանցի հուսալիությունը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և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</a:p>
          <a:p>
            <a:pPr marL="11139" algn="just">
              <a:spcBef>
                <a:spcPts val="649"/>
              </a:spcBef>
              <a:tabLst>
                <a:tab pos="311340" algn="l"/>
              </a:tabLst>
            </a:pPr>
            <a:r>
              <a:rPr lang="hy-AM"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sz="20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հզորությունը</a:t>
            </a:r>
            <a:r>
              <a:rPr lang="en-US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y-AM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էներգահամակարգի</a:t>
            </a:r>
            <a:r>
              <a:rPr lang="en-US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շահագործման</a:t>
            </a:r>
            <a:endParaRPr lang="en-US" sz="20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spcBef>
                <a:spcPts val="649"/>
              </a:spcBef>
              <a:tabLst>
                <a:tab pos="311340" algn="l"/>
              </a:tabLst>
            </a:pPr>
            <a:r>
              <a:rPr lang="en-US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hy-AM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արդյունավետությունը,</a:t>
            </a:r>
            <a:r>
              <a:rPr lang="en-US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նվազեցնել ենթակայանների շահագործման </a:t>
            </a:r>
            <a:r>
              <a:rPr lang="en-US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	  </a:t>
            </a:r>
          </a:p>
          <a:p>
            <a:pPr marL="11139" algn="just">
              <a:spcBef>
                <a:spcPts val="649"/>
              </a:spcBef>
              <a:tabLst>
                <a:tab pos="311340" algn="l"/>
              </a:tabLst>
            </a:pPr>
            <a:r>
              <a:rPr lang="en-US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hy-AM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ծախսերը </a:t>
            </a:r>
            <a:r>
              <a:rPr lang="en-US"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2000" spc="-4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63" marR="61822" indent="-271463" algn="just" defTabSz="785311">
              <a:lnSpc>
                <a:spcPct val="150000"/>
              </a:lnSpc>
              <a:spcBef>
                <a:spcPts val="868"/>
              </a:spcBef>
              <a:tabLst>
                <a:tab pos="154556" algn="l"/>
              </a:tabLst>
            </a:pPr>
            <a:r>
              <a:rPr lang="ru-RU" sz="200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sz="2000"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Էլեկտրամատակարարման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հուսալիության ծրագրի 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լրացուցիչ </a:t>
            </a:r>
            <a:r>
              <a:rPr sz="20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ֆինանսավորման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ծրագրով</a:t>
            </a:r>
            <a:r>
              <a:rPr sz="2000" spc="-3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նախատեսված</a:t>
            </a:r>
            <a:r>
              <a:rPr sz="2000" spc="-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նպատակներին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հասնելու համար վերակառուցել</a:t>
            </a:r>
            <a:r>
              <a:rPr sz="2000" spc="-22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«Չարենցավան-3», «Վանաձոր-1» և «</a:t>
            </a:r>
            <a:r>
              <a:rPr sz="2000"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Զովունի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sz="2000"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ենթակայանները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sz="2000"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Ենթակայանների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վերակառուցման արդյունքում ակնկալվում </a:t>
            </a:r>
            <a:r>
              <a:rPr sz="2000" spc="-3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է 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նվազագույնի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հասցնել 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սարքավորումների խափանման պատճառով վթարային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անջատումների</a:t>
            </a:r>
            <a:r>
              <a:rPr sz="2000" spc="-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քանակը, կրճատել</a:t>
            </a:r>
            <a:r>
              <a:rPr sz="2000" spc="-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շահագործման</a:t>
            </a:r>
            <a:r>
              <a:rPr sz="2000" spc="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ծախսերը</a:t>
            </a:r>
            <a:endParaRPr lang="en-US" sz="20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897" marR="951285" indent="-300758" algn="just">
              <a:lnSpc>
                <a:spcPct val="150000"/>
              </a:lnSpc>
              <a:spcBef>
                <a:spcPts val="868"/>
              </a:spcBef>
              <a:tabLst>
                <a:tab pos="311340" algn="l"/>
              </a:tabLst>
            </a:pPr>
            <a:r>
              <a:rPr sz="200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Շահագործման </a:t>
            </a:r>
            <a:r>
              <a:rPr sz="20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բարելավման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նպատակով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ձեռք բերել </a:t>
            </a:r>
            <a:r>
              <a:rPr sz="20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հատուկ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մեքենա-մեխանիզմներ</a:t>
            </a:r>
            <a:r>
              <a:rPr sz="20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և </a:t>
            </a:r>
            <a:r>
              <a:rPr sz="2000" spc="-3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տրանսպորտային</a:t>
            </a:r>
            <a:r>
              <a:rPr sz="2000" spc="-18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միջոցներ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6062" y="7286625"/>
            <a:ext cx="1054302" cy="126505"/>
          </a:xfrm>
          <a:prstGeom prst="rect">
            <a:avLst/>
          </a:prstGeom>
        </p:spPr>
        <p:txBody>
          <a:bodyPr vert="horz" wrap="square" lIns="0" tIns="5013" rIns="0" bIns="0" rtlCol="0">
            <a:spAutoFit/>
          </a:bodyPr>
          <a:lstStyle/>
          <a:p>
            <a:pPr marL="11139">
              <a:spcBef>
                <a:spcPts val="39"/>
              </a:spcBef>
            </a:pPr>
            <a:r>
              <a:rPr sz="789" spc="-4" dirty="0">
                <a:solidFill>
                  <a:srgbClr val="888888"/>
                </a:solidFill>
                <a:latin typeface="Trebuchet MS"/>
                <a:cs typeface="Trebuchet MS"/>
                <a:hlinkClick r:id="rId2"/>
              </a:rPr>
              <a:t>http://www.hven.am/</a:t>
            </a:r>
            <a:endParaRPr sz="789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6000" y="303468"/>
            <a:ext cx="7426686" cy="749912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11139" algn="ctr">
              <a:spcBef>
                <a:spcPts val="88"/>
              </a:spcBef>
            </a:pPr>
            <a:r>
              <a:rPr lang="hy-AM" b="1" spc="-26" dirty="0"/>
              <a:t>110/10/6</a:t>
            </a:r>
            <a:r>
              <a:rPr lang="hy-AM" b="1" spc="39" dirty="0"/>
              <a:t> </a:t>
            </a:r>
            <a:r>
              <a:rPr lang="hy-AM" b="1" spc="-26" dirty="0"/>
              <a:t>կՎ </a:t>
            </a:r>
            <a:r>
              <a:rPr b="1" spc="-18" dirty="0"/>
              <a:t>«Վանաձոր-1»</a:t>
            </a:r>
            <a:r>
              <a:rPr b="1" spc="44" dirty="0"/>
              <a:t> </a:t>
            </a:r>
            <a:r>
              <a:rPr b="1" spc="-26" dirty="0" err="1"/>
              <a:t>ենթակայանի</a:t>
            </a:r>
            <a:r>
              <a:rPr b="1" spc="-26" dirty="0"/>
              <a:t> վերակառուցում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3214" y="1724026"/>
            <a:ext cx="8341086" cy="4999869"/>
          </a:xfrm>
          <a:prstGeom prst="rect">
            <a:avLst/>
          </a:prstGeom>
        </p:spPr>
        <p:txBody>
          <a:bodyPr vert="horz" wrap="square" lIns="0" tIns="122529" rIns="0" bIns="0" rtlCol="0">
            <a:spAutoFit/>
          </a:bodyPr>
          <a:lstStyle/>
          <a:p>
            <a:pPr marL="11139">
              <a:spcBef>
                <a:spcPts val="965"/>
              </a:spcBef>
              <a:tabLst>
                <a:tab pos="311340" algn="l"/>
              </a:tabLst>
            </a:pPr>
            <a:r>
              <a:rPr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  </a:t>
            </a:r>
            <a:r>
              <a:rPr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Կառուցվել</a:t>
            </a:r>
            <a:r>
              <a:rPr spc="-13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է</a:t>
            </a:r>
            <a:r>
              <a:rPr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1933թ</a:t>
            </a:r>
            <a:r>
              <a:rPr lang="hy-AM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</a:t>
            </a:r>
            <a:r>
              <a:rPr lang="hy-AM" spc="13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գտնվում</a:t>
            </a:r>
            <a:r>
              <a:rPr lang="hy-AM" spc="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է</a:t>
            </a:r>
            <a:r>
              <a:rPr lang="hy-AM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Երևանից</a:t>
            </a:r>
            <a:r>
              <a:rPr lang="hy-AM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r>
              <a:rPr lang="hy-AM" spc="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կմ</a:t>
            </a:r>
            <a:r>
              <a:rPr lang="hy-AM" spc="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հ</a:t>
            </a:r>
            <a:r>
              <a:rPr lang="hy-AM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եռավորության վրա</a:t>
            </a:r>
          </a:p>
          <a:p>
            <a:pPr marL="11139">
              <a:spcBef>
                <a:spcPts val="965"/>
              </a:spcBef>
              <a:tabLst>
                <a:tab pos="311340" algn="l"/>
              </a:tabLst>
            </a:pPr>
            <a:r>
              <a:rPr lang="hy-AM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en-US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Զբաղեցնում</a:t>
            </a:r>
            <a:r>
              <a:rPr lang="hy-AM" spc="333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է</a:t>
            </a:r>
            <a:r>
              <a:rPr lang="hy-AM" spc="-18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3,6</a:t>
            </a:r>
            <a:r>
              <a:rPr lang="hy-AM" spc="-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հա</a:t>
            </a:r>
            <a:r>
              <a:rPr lang="hy-AM" spc="-18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տարածք</a:t>
            </a:r>
            <a:endParaRPr lang="hy-AM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spcBef>
                <a:spcPts val="877"/>
              </a:spcBef>
              <a:tabLst>
                <a:tab pos="311340" algn="l"/>
              </a:tabLst>
            </a:pPr>
            <a:r>
              <a:rPr lang="hy-AM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 </a:t>
            </a:r>
            <a:r>
              <a:rPr lang="hy-AM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Պայմանագրի արժեքը՝</a:t>
            </a:r>
            <a:r>
              <a:rPr lang="hy-AM" spc="-105" dirty="0">
                <a:latin typeface="Arial" panose="020B0604020202020204" pitchFamily="34" charset="0"/>
                <a:cs typeface="Arial" panose="020B0604020202020204" pitchFamily="34" charset="0"/>
              </a:rPr>
              <a:t>   4,083,875,43 ԱՄՆ դոլար</a:t>
            </a:r>
          </a:p>
          <a:p>
            <a:pPr marL="11139">
              <a:spcBef>
                <a:spcPts val="877"/>
              </a:spcBef>
              <a:tabLst>
                <a:tab pos="311340" algn="l"/>
              </a:tabLst>
            </a:pPr>
            <a:r>
              <a:rPr lang="hy-AM" b="1" spc="-105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</a:t>
            </a:r>
            <a:r>
              <a:rPr lang="en-US" b="1" spc="-10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11139">
              <a:spcBef>
                <a:spcPts val="877"/>
              </a:spcBef>
              <a:tabLst>
                <a:tab pos="311340" algn="l"/>
              </a:tabLst>
            </a:pPr>
            <a:r>
              <a:rPr lang="en-US" b="1" spc="-105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</a:t>
            </a:r>
            <a:r>
              <a:rPr lang="hy-AM" b="1" spc="-105" dirty="0">
                <a:latin typeface="Arial" panose="020B0604020202020204" pitchFamily="34" charset="0"/>
                <a:cs typeface="Arial" panose="020B0604020202020204" pitchFamily="34" charset="0"/>
              </a:rPr>
              <a:t>Նախատեսված </a:t>
            </a:r>
            <a:r>
              <a:rPr b="1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dirty="0" err="1">
                <a:latin typeface="Arial" panose="020B0604020202020204" pitchFamily="34" charset="0"/>
                <a:cs typeface="Arial" panose="020B0604020202020204" pitchFamily="34" charset="0"/>
              </a:rPr>
              <a:t>աշխատանքները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3672">
              <a:spcBef>
                <a:spcPts val="263"/>
              </a:spcBef>
              <a:tabLst>
                <a:tab pos="3964431" algn="l"/>
              </a:tabLst>
            </a:pPr>
            <a:endParaRPr lang="en-US" spc="-75" dirty="0">
              <a:solidFill>
                <a:srgbClr val="90C2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3672">
              <a:spcBef>
                <a:spcPts val="263"/>
              </a:spcBef>
              <a:tabLst>
                <a:tab pos="3964431" algn="l"/>
              </a:tabLst>
            </a:pPr>
            <a:r>
              <a:rPr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spc="-31" dirty="0">
                <a:latin typeface="Arial" panose="020B0604020202020204" pitchFamily="34" charset="0"/>
                <a:cs typeface="Arial" panose="020B0604020202020204" pitchFamily="34" charset="0"/>
              </a:rPr>
              <a:t>110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կՎ</a:t>
            </a:r>
            <a:r>
              <a:rPr spc="-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ԲԲՍ</a:t>
            </a:r>
            <a:r>
              <a:rPr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վերակառուցում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3672">
              <a:spcBef>
                <a:spcPts val="263"/>
              </a:spcBef>
              <a:tabLst>
                <a:tab pos="3964431" algn="l"/>
              </a:tabLst>
            </a:pPr>
            <a:r>
              <a:rPr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Երկու</a:t>
            </a:r>
            <a:r>
              <a:rPr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ուժային</a:t>
            </a:r>
            <a:r>
              <a:rPr spc="-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 err="1">
                <a:latin typeface="Arial" panose="020B0604020202020204" pitchFamily="34" charset="0"/>
                <a:cs typeface="Arial" panose="020B0604020202020204" pitchFamily="34" charset="0"/>
              </a:rPr>
              <a:t>տրանսֆորմատորների</a:t>
            </a:r>
            <a:r>
              <a:rPr spc="-39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3663672">
              <a:spcBef>
                <a:spcPts val="263"/>
              </a:spcBef>
              <a:tabLst>
                <a:tab pos="3964431" algn="l"/>
              </a:tabLst>
            </a:pPr>
            <a:r>
              <a:rPr lang="hy-AM" spc="-39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spc="-4" dirty="0" err="1">
                <a:latin typeface="Arial" panose="020B0604020202020204" pitchFamily="34" charset="0"/>
                <a:cs typeface="Arial" panose="020B0604020202020204" pitchFamily="34" charset="0"/>
              </a:rPr>
              <a:t>նորոգում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3672">
              <a:spcBef>
                <a:spcPts val="263"/>
              </a:spcBef>
              <a:tabLst>
                <a:tab pos="3964431" algn="l"/>
              </a:tabLst>
            </a:pPr>
            <a:r>
              <a:rPr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spc="-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կՎ</a:t>
            </a:r>
            <a:r>
              <a:rPr spc="-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ՓԲՍ</a:t>
            </a:r>
            <a:r>
              <a:rPr spc="-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 err="1">
                <a:latin typeface="Arial" panose="020B0604020202020204" pitchFamily="34" charset="0"/>
                <a:cs typeface="Arial" panose="020B0604020202020204" pitchFamily="34" charset="0"/>
              </a:rPr>
              <a:t>սարքավորումների</a:t>
            </a:r>
            <a:r>
              <a:rPr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26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3663672">
              <a:spcBef>
                <a:spcPts val="263"/>
              </a:spcBef>
              <a:tabLst>
                <a:tab pos="3964431" algn="l"/>
              </a:tabLst>
            </a:pPr>
            <a:r>
              <a:rPr lang="en-US" spc="-26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spc="-4" dirty="0" err="1">
                <a:latin typeface="Arial" panose="020B0604020202020204" pitchFamily="34" charset="0"/>
                <a:cs typeface="Arial" panose="020B0604020202020204" pitchFamily="34" charset="0"/>
              </a:rPr>
              <a:t>փոխարինում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64431" marR="4456" indent="-300758">
              <a:spcBef>
                <a:spcPts val="263"/>
              </a:spcBef>
              <a:tabLst>
                <a:tab pos="3964431" algn="l"/>
              </a:tabLst>
            </a:pPr>
            <a:r>
              <a:rPr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Ղեկավարման</a:t>
            </a:r>
            <a:r>
              <a:rPr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 err="1">
                <a:latin typeface="Arial" panose="020B0604020202020204" pitchFamily="34" charset="0"/>
                <a:cs typeface="Arial" panose="020B0604020202020204" pitchFamily="34" charset="0"/>
              </a:rPr>
              <a:t>շենքի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9" dirty="0" err="1">
                <a:latin typeface="Arial" panose="020B0604020202020204" pitchFamily="34" charset="0"/>
                <a:cs typeface="Arial" panose="020B0604020202020204" pitchFamily="34" charset="0"/>
              </a:rPr>
              <a:t>հիմնանորոգում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և</a:t>
            </a:r>
            <a:r>
              <a:rPr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սարքավորումների </a:t>
            </a:r>
            <a:r>
              <a:rPr spc="-28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փոխարինում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3672">
              <a:spcBef>
                <a:spcPts val="263"/>
              </a:spcBef>
              <a:tabLst>
                <a:tab pos="3964431" algn="l"/>
              </a:tabLst>
            </a:pPr>
            <a:r>
              <a:rPr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SCADA</a:t>
            </a:r>
            <a:r>
              <a:rPr spc="-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համակարգի</a:t>
            </a:r>
            <a:r>
              <a:rPr spc="-3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latin typeface="Arial" panose="020B0604020202020204" pitchFamily="34" charset="0"/>
                <a:cs typeface="Arial" panose="020B0604020202020204" pitchFamily="34" charset="0"/>
              </a:rPr>
              <a:t>տեղադրում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2"/>
              </a:spcBef>
            </a:pPr>
            <a:endParaRPr sz="1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3641" y="3171825"/>
            <a:ext cx="3588573" cy="344237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05880" y="7210425"/>
            <a:ext cx="1054302" cy="126505"/>
          </a:xfrm>
          <a:prstGeom prst="rect">
            <a:avLst/>
          </a:prstGeom>
        </p:spPr>
        <p:txBody>
          <a:bodyPr vert="horz" wrap="square" lIns="0" tIns="5013" rIns="0" bIns="0" rtlCol="0">
            <a:spAutoFit/>
          </a:bodyPr>
          <a:lstStyle/>
          <a:p>
            <a:pPr marL="11139">
              <a:spcBef>
                <a:spcPts val="39"/>
              </a:spcBef>
            </a:pPr>
            <a:r>
              <a:rPr sz="789" spc="-4" dirty="0">
                <a:solidFill>
                  <a:srgbClr val="888888"/>
                </a:solidFill>
                <a:latin typeface="Trebuchet MS"/>
                <a:cs typeface="Trebuchet MS"/>
                <a:hlinkClick r:id="rId3"/>
              </a:rPr>
              <a:t>http://www.hven.am/</a:t>
            </a:r>
            <a:endParaRPr sz="789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8451" y="301363"/>
            <a:ext cx="8025174" cy="875202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11139">
              <a:spcBef>
                <a:spcPts val="88"/>
              </a:spcBef>
            </a:pPr>
            <a:r>
              <a:rPr lang="hy-AM" sz="2807" b="1" spc="-31" dirty="0">
                <a:latin typeface="Arial" panose="020B0604020202020204" pitchFamily="34" charset="0"/>
                <a:cs typeface="Arial" panose="020B0604020202020204" pitchFamily="34" charset="0"/>
              </a:rPr>
              <a:t>110/10</a:t>
            </a:r>
            <a:r>
              <a:rPr lang="hy-AM" sz="2807" b="1" spc="-44" dirty="0">
                <a:latin typeface="Arial" panose="020B0604020202020204" pitchFamily="34" charset="0"/>
                <a:cs typeface="Arial" panose="020B0604020202020204" pitchFamily="34" charset="0"/>
              </a:rPr>
              <a:t>կՎ</a:t>
            </a:r>
            <a:r>
              <a:rPr lang="hy-AM" sz="2807" b="1" spc="3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7" b="1" spc="-13" dirty="0">
                <a:latin typeface="Arial" panose="020B0604020202020204" pitchFamily="34" charset="0"/>
                <a:cs typeface="Arial" panose="020B0604020202020204" pitchFamily="34" charset="0"/>
              </a:rPr>
              <a:t>«Չարենցավան-3»</a:t>
            </a:r>
            <a:r>
              <a:rPr sz="2807" b="1" spc="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7" b="1" spc="-18" dirty="0" err="1">
                <a:latin typeface="Arial" panose="020B0604020202020204" pitchFamily="34" charset="0"/>
                <a:cs typeface="Arial" panose="020B0604020202020204" pitchFamily="34" charset="0"/>
              </a:rPr>
              <a:t>ենթակայանի</a:t>
            </a:r>
            <a:r>
              <a:rPr sz="2807" b="1" spc="3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br>
              <a:rPr sz="2807" b="1" spc="3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y-AM" sz="2807" b="1" spc="3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sz="2807" b="1" spc="-22" dirty="0" err="1">
                <a:latin typeface="Arial" panose="020B0604020202020204" pitchFamily="34" charset="0"/>
                <a:cs typeface="Arial" panose="020B0604020202020204" pitchFamily="34" charset="0"/>
              </a:rPr>
              <a:t>վերակառուցում</a:t>
            </a:r>
            <a:endParaRPr sz="2807" b="1" spc="-2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8450" y="1176565"/>
            <a:ext cx="9455049" cy="5584708"/>
          </a:xfrm>
          <a:prstGeom prst="rect">
            <a:avLst/>
          </a:prstGeom>
        </p:spPr>
        <p:txBody>
          <a:bodyPr vert="horz" wrap="square" lIns="0" tIns="122529" rIns="0" bIns="0" rtlCol="0">
            <a:spAutoFit/>
          </a:bodyPr>
          <a:lstStyle/>
          <a:p>
            <a:pPr marL="11139">
              <a:lnSpc>
                <a:spcPct val="150000"/>
              </a:lnSpc>
              <a:spcBef>
                <a:spcPts val="965"/>
              </a:spcBef>
              <a:tabLst>
                <a:tab pos="311340" algn="l"/>
              </a:tabLst>
            </a:pPr>
            <a:endParaRPr lang="en-US" sz="1600" spc="-105" dirty="0">
              <a:solidFill>
                <a:srgbClr val="90C2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lnSpc>
                <a:spcPct val="150000"/>
              </a:lnSpc>
              <a:spcBef>
                <a:spcPts val="965"/>
              </a:spcBef>
              <a:tabLst>
                <a:tab pos="311340" algn="l"/>
              </a:tabLst>
            </a:pPr>
            <a:r>
              <a:rPr sz="160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Կառուցվել</a:t>
            </a:r>
            <a:r>
              <a:rPr sz="1600" spc="-18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է </a:t>
            </a:r>
            <a:r>
              <a:rPr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1985թ.,</a:t>
            </a:r>
            <a:r>
              <a:rPr sz="1600" spc="13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գտնվում</a:t>
            </a: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է </a:t>
            </a:r>
            <a:r>
              <a:rPr sz="16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Երևանից</a:t>
            </a:r>
            <a:r>
              <a:rPr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37</a:t>
            </a:r>
            <a:r>
              <a:rPr sz="1600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կմ</a:t>
            </a:r>
            <a:r>
              <a:rPr sz="1600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հեռավորության</a:t>
            </a:r>
            <a:r>
              <a:rPr sz="1600" spc="-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վրա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lnSpc>
                <a:spcPct val="150000"/>
              </a:lnSpc>
              <a:spcBef>
                <a:spcPts val="877"/>
              </a:spcBef>
              <a:tabLst>
                <a:tab pos="311340" algn="l"/>
              </a:tabLst>
            </a:pPr>
            <a:r>
              <a:rPr sz="160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Զբաղեցնում</a:t>
            </a:r>
            <a:r>
              <a:rPr sz="1600" spc="333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է</a:t>
            </a:r>
            <a:r>
              <a:rPr sz="1600" spc="-18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4,4</a:t>
            </a:r>
            <a:r>
              <a:rPr sz="1600" spc="-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հա</a:t>
            </a:r>
            <a:r>
              <a:rPr sz="1600" spc="-18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տարածք</a:t>
            </a:r>
            <a:r>
              <a:rPr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lnSpc>
                <a:spcPct val="150000"/>
              </a:lnSpc>
              <a:spcBef>
                <a:spcPts val="877"/>
              </a:spcBef>
              <a:tabLst>
                <a:tab pos="311340" algn="l"/>
              </a:tabLst>
            </a:pPr>
            <a:r>
              <a:rPr sz="160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hy-AM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Պայմանագրի արժեքը՝</a:t>
            </a:r>
            <a:r>
              <a:rPr sz="1600" spc="-105" dirty="0">
                <a:latin typeface="Arial" panose="020B0604020202020204" pitchFamily="34" charset="0"/>
                <a:cs typeface="Arial" panose="020B0604020202020204" pitchFamily="34" charset="0"/>
              </a:rPr>
              <a:t>  2,521,639․29 ԱՄՆ </a:t>
            </a:r>
            <a:r>
              <a:rPr sz="1600" spc="-105" dirty="0" err="1">
                <a:latin typeface="Arial" panose="020B0604020202020204" pitchFamily="34" charset="0"/>
                <a:cs typeface="Arial" panose="020B0604020202020204" pitchFamily="34" charset="0"/>
              </a:rPr>
              <a:t>դոլար</a:t>
            </a:r>
            <a:r>
              <a:rPr sz="1600" spc="-105" dirty="0">
                <a:latin typeface="Arial" panose="020B0604020202020204" pitchFamily="34" charset="0"/>
                <a:cs typeface="Arial" panose="020B0604020202020204" pitchFamily="34" charset="0"/>
              </a:rPr>
              <a:t>,  2,9</a:t>
            </a:r>
            <a:r>
              <a:rPr lang="hy-AM" sz="1600" spc="-105" dirty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r>
              <a:rPr sz="1600" spc="-105" dirty="0">
                <a:latin typeface="Arial" panose="020B0604020202020204" pitchFamily="34" charset="0"/>
                <a:cs typeface="Arial" panose="020B0604020202020204" pitchFamily="34" charset="0"/>
              </a:rPr>
              <a:t>,265․35 </a:t>
            </a:r>
            <a:r>
              <a:rPr sz="1600" spc="-105" dirty="0" err="1">
                <a:latin typeface="Arial" panose="020B0604020202020204" pitchFamily="34" charset="0"/>
                <a:cs typeface="Arial" panose="020B0604020202020204" pitchFamily="34" charset="0"/>
              </a:rPr>
              <a:t>եվրո</a:t>
            </a:r>
            <a:r>
              <a:rPr sz="1600" spc="-105" dirty="0">
                <a:latin typeface="Arial" panose="020B0604020202020204" pitchFamily="34" charset="0"/>
                <a:cs typeface="Arial" panose="020B0604020202020204" pitchFamily="34" charset="0"/>
              </a:rPr>
              <a:t>,  658,639,773,</a:t>
            </a:r>
            <a:r>
              <a:rPr lang="en-US" sz="1600" spc="-105" dirty="0"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r>
              <a:rPr sz="1600" spc="-105" dirty="0">
                <a:latin typeface="Arial" panose="020B0604020202020204" pitchFamily="34" charset="0"/>
                <a:cs typeface="Arial" panose="020B0604020202020204" pitchFamily="34" charset="0"/>
              </a:rPr>
              <a:t>ՀՀ </a:t>
            </a:r>
            <a:r>
              <a:rPr sz="1600" spc="-105" dirty="0" err="1">
                <a:latin typeface="Arial" panose="020B0604020202020204" pitchFamily="34" charset="0"/>
                <a:cs typeface="Arial" panose="020B0604020202020204" pitchFamily="34" charset="0"/>
              </a:rPr>
              <a:t>դրամ</a:t>
            </a:r>
            <a:r>
              <a:rPr sz="1600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015" algn="just">
              <a:lnSpc>
                <a:spcPct val="150000"/>
              </a:lnSpc>
              <a:spcBef>
                <a:spcPts val="912"/>
              </a:spcBef>
            </a:pP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Նախատեսված</a:t>
            </a:r>
            <a:r>
              <a:rPr sz="1600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աշխատանքները՝</a:t>
            </a:r>
          </a:p>
          <a:p>
            <a:pPr marL="3667015" algn="just">
              <a:lnSpc>
                <a:spcPct val="150000"/>
              </a:lnSpc>
              <a:spcBef>
                <a:spcPts val="263"/>
              </a:spcBef>
              <a:tabLst>
                <a:tab pos="3967772" algn="l"/>
              </a:tabLst>
            </a:pPr>
            <a:r>
              <a:rPr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sz="1600" spc="-22" dirty="0">
                <a:latin typeface="Arial" panose="020B0604020202020204" pitchFamily="34" charset="0"/>
                <a:cs typeface="Arial" panose="020B0604020202020204" pitchFamily="34" charset="0"/>
              </a:rPr>
              <a:t>110կՎ  և 6 </a:t>
            </a:r>
            <a:r>
              <a:rPr sz="1600" spc="-22" dirty="0" err="1">
                <a:latin typeface="Arial" panose="020B0604020202020204" pitchFamily="34" charset="0"/>
                <a:cs typeface="Arial" panose="020B0604020202020204" pitchFamily="34" charset="0"/>
              </a:rPr>
              <a:t>կՎ</a:t>
            </a:r>
            <a:r>
              <a:rPr sz="1600" spc="-3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ԲԲՍ-ի</a:t>
            </a:r>
            <a:r>
              <a:rPr sz="1600" spc="-3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31" dirty="0" err="1">
                <a:latin typeface="Arial" panose="020B0604020202020204" pitchFamily="34" charset="0"/>
                <a:cs typeface="Arial" panose="020B0604020202020204" pitchFamily="34" charset="0"/>
              </a:rPr>
              <a:t>փոխարինում</a:t>
            </a:r>
            <a:r>
              <a:rPr sz="1600" spc="-3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015" algn="just">
              <a:lnSpc>
                <a:spcPct val="150000"/>
              </a:lnSpc>
              <a:spcBef>
                <a:spcPts val="263"/>
              </a:spcBef>
              <a:tabLst>
                <a:tab pos="3967772" algn="l"/>
              </a:tabLst>
            </a:pPr>
            <a:r>
              <a:rPr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երկու</a:t>
            </a:r>
            <a:r>
              <a:rPr sz="1600" spc="3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2" dirty="0">
                <a:latin typeface="Arial" panose="020B0604020202020204" pitchFamily="34" charset="0"/>
                <a:cs typeface="Arial" panose="020B0604020202020204" pitchFamily="34" charset="0"/>
              </a:rPr>
              <a:t>110 </a:t>
            </a:r>
            <a:r>
              <a:rPr sz="1600" spc="-22" dirty="0" err="1">
                <a:latin typeface="Arial" panose="020B0604020202020204" pitchFamily="34" charset="0"/>
                <a:cs typeface="Arial" panose="020B0604020202020204" pitchFamily="34" charset="0"/>
              </a:rPr>
              <a:t>կՎ</a:t>
            </a:r>
            <a:r>
              <a:rPr sz="1600" spc="3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ուժային</a:t>
            </a:r>
            <a:r>
              <a:rPr sz="1600" spc="33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տրանսֆորմատորների</a:t>
            </a:r>
            <a:r>
              <a:rPr sz="1600" spc="333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3667015" algn="just">
              <a:lnSpc>
                <a:spcPct val="150000"/>
              </a:lnSpc>
              <a:spcBef>
                <a:spcPts val="263"/>
              </a:spcBef>
              <a:tabLst>
                <a:tab pos="3967772" algn="l"/>
              </a:tabLst>
            </a:pPr>
            <a:r>
              <a:rPr lang="hy-AM" sz="1600" spc="333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փոխարինում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015" algn="just">
              <a:lnSpc>
                <a:spcPct val="150000"/>
              </a:lnSpc>
              <a:spcBef>
                <a:spcPts val="263"/>
              </a:spcBef>
              <a:tabLst>
                <a:tab pos="3967772" algn="l"/>
              </a:tabLst>
            </a:pPr>
            <a:r>
              <a:rPr lang="ru-RU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hy-AM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sz="1600" spc="-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կՎ</a:t>
            </a:r>
            <a:r>
              <a:rPr sz="1600" spc="-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ՓԲՍ</a:t>
            </a:r>
            <a:r>
              <a:rPr sz="1600" spc="-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սարքավորումների</a:t>
            </a:r>
            <a:r>
              <a:rPr sz="1600" spc="-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փոխարինում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67772" marR="4456" indent="-300758" algn="just">
              <a:lnSpc>
                <a:spcPct val="150000"/>
              </a:lnSpc>
              <a:spcBef>
                <a:spcPts val="268"/>
              </a:spcBef>
              <a:tabLst>
                <a:tab pos="3967772" algn="l"/>
                <a:tab pos="4985892" algn="l"/>
              </a:tabLst>
            </a:pPr>
            <a:r>
              <a:rPr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Ղեկավարման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նոր</a:t>
            </a:r>
            <a:r>
              <a:rPr sz="1600" spc="2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շենքի</a:t>
            </a:r>
            <a:r>
              <a:rPr sz="1600" spc="25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կառուցում</a:t>
            </a:r>
            <a:r>
              <a:rPr sz="1600" spc="26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և</a:t>
            </a:r>
            <a:r>
              <a:rPr sz="1600" spc="25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սարքավորումների </a:t>
            </a:r>
            <a:r>
              <a:rPr sz="1600" spc="-28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փոխարինում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015" algn="just">
              <a:lnSpc>
                <a:spcPct val="150000"/>
              </a:lnSpc>
              <a:spcBef>
                <a:spcPts val="259"/>
              </a:spcBef>
              <a:tabLst>
                <a:tab pos="3967772" algn="l"/>
              </a:tabLst>
            </a:pPr>
            <a:r>
              <a:rPr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SCADA</a:t>
            </a:r>
            <a:r>
              <a:rPr sz="1600" spc="-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համակարգի</a:t>
            </a:r>
            <a:r>
              <a:rPr sz="1600" spc="-3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տեղադրում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015" algn="just">
              <a:lnSpc>
                <a:spcPct val="150000"/>
              </a:lnSpc>
            </a:pP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Աշխատանքների</a:t>
            </a:r>
            <a:r>
              <a:rPr sz="16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ավարտը</a:t>
            </a:r>
            <a:r>
              <a:rPr sz="1600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նախատեսված</a:t>
            </a:r>
            <a:r>
              <a:rPr sz="16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է</a:t>
            </a:r>
            <a:r>
              <a:rPr sz="16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1600" spc="-4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sz="1600" spc="-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թվականին: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8448" y="3248026"/>
            <a:ext cx="3663851" cy="37338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41300" y="7362825"/>
            <a:ext cx="1054302" cy="126505"/>
          </a:xfrm>
          <a:prstGeom prst="rect">
            <a:avLst/>
          </a:prstGeom>
        </p:spPr>
        <p:txBody>
          <a:bodyPr vert="horz" wrap="square" lIns="0" tIns="5013" rIns="0" bIns="0" rtlCol="0">
            <a:spAutoFit/>
          </a:bodyPr>
          <a:lstStyle/>
          <a:p>
            <a:pPr marL="11139">
              <a:spcBef>
                <a:spcPts val="39"/>
              </a:spcBef>
            </a:pPr>
            <a:r>
              <a:rPr sz="789" spc="-4" dirty="0">
                <a:solidFill>
                  <a:srgbClr val="888888"/>
                </a:solidFill>
                <a:latin typeface="Trebuchet MS"/>
                <a:cs typeface="Trebuchet MS"/>
                <a:hlinkClick r:id="rId3"/>
              </a:rPr>
              <a:t>http://www.hven.am/</a:t>
            </a:r>
            <a:endParaRPr sz="789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347514-7E63-DE10-9269-9598693B8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214" y="504825"/>
            <a:ext cx="9366972" cy="369332"/>
          </a:xfrm>
        </p:spPr>
        <p:txBody>
          <a:bodyPr/>
          <a:lstStyle/>
          <a:p>
            <a:r>
              <a:rPr lang="hy-AM" b="1" spc="-4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220/110/10</a:t>
            </a:r>
            <a:r>
              <a:rPr lang="hy-AM" b="1" spc="-44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կՎ</a:t>
            </a:r>
            <a:r>
              <a:rPr lang="hy-AM" b="1" spc="22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b="1" spc="-9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«Զովունի»</a:t>
            </a:r>
            <a:r>
              <a:rPr lang="hy-AM" b="1" spc="3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b="1" spc="-18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ենթակայանի</a:t>
            </a:r>
            <a:r>
              <a:rPr lang="hy-AM" b="1" spc="22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b="1" spc="-26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վերակառուցում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ADC3C6-ED5F-C1A4-3A14-F5DB66F4F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3214" y="1266825"/>
            <a:ext cx="7274286" cy="5291192"/>
          </a:xfrm>
        </p:spPr>
        <p:txBody>
          <a:bodyPr/>
          <a:lstStyle/>
          <a:p>
            <a:pPr marL="11139">
              <a:spcBef>
                <a:spcPts val="965"/>
              </a:spcBef>
              <a:tabLst>
                <a:tab pos="311340" algn="l"/>
              </a:tabLst>
            </a:pPr>
            <a:r>
              <a:rPr lang="hy-AM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 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Կառուցվել</a:t>
            </a:r>
            <a:r>
              <a:rPr lang="hy-AM" i="0" spc="-13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է</a:t>
            </a:r>
            <a:r>
              <a:rPr lang="hy-AM" i="0" spc="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1975թ․,</a:t>
            </a:r>
            <a:r>
              <a:rPr lang="hy-AM" i="0" spc="13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գտնվում</a:t>
            </a:r>
            <a:r>
              <a:rPr lang="hy-AM" i="0" spc="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է</a:t>
            </a:r>
            <a:r>
              <a:rPr lang="hy-AM" i="0" spc="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Երևանում</a:t>
            </a:r>
            <a:r>
              <a:rPr lang="hy-AM" i="0" spc="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</a:p>
          <a:p>
            <a:pPr marL="11139">
              <a:spcBef>
                <a:spcPts val="965"/>
              </a:spcBef>
              <a:tabLst>
                <a:tab pos="311340" algn="l"/>
              </a:tabLst>
            </a:pPr>
            <a:r>
              <a:rPr lang="hy-AM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Զբաղեցնում</a:t>
            </a:r>
            <a:r>
              <a:rPr lang="hy-AM" i="0" spc="333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է</a:t>
            </a:r>
            <a:r>
              <a:rPr lang="hy-AM" i="0" spc="-1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մոտ 3,2 </a:t>
            </a:r>
            <a:r>
              <a:rPr lang="hy-AM" i="0" spc="-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հա</a:t>
            </a:r>
            <a:r>
              <a:rPr lang="hy-AM" i="0" spc="-1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տարածք</a:t>
            </a:r>
          </a:p>
          <a:p>
            <a:pPr marL="11139">
              <a:spcBef>
                <a:spcPts val="877"/>
              </a:spcBef>
              <a:tabLst>
                <a:tab pos="311340" algn="l"/>
              </a:tabLst>
            </a:pPr>
            <a:r>
              <a:rPr lang="hy-AM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hy-AM" i="0" spc="-10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Պայմանագրի արժեքը ՝    7,946,093,08  ԱՄՆ դոլար</a:t>
            </a:r>
          </a:p>
          <a:p>
            <a:pPr marL="11139">
              <a:spcBef>
                <a:spcPts val="877"/>
              </a:spcBef>
              <a:tabLst>
                <a:tab pos="311340" algn="l"/>
              </a:tabLst>
            </a:pPr>
            <a:r>
              <a:rPr lang="hy-AM" b="1" i="0" spc="-105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11139">
              <a:spcBef>
                <a:spcPts val="877"/>
              </a:spcBef>
              <a:tabLst>
                <a:tab pos="311340" algn="l"/>
              </a:tabLst>
            </a:pPr>
            <a:r>
              <a:rPr lang="hy-AM" b="1" i="0" spc="-105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b="1" i="0" spc="-105" dirty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hy-AM" b="1" i="0" spc="-105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hy-AM" b="1" i="0" spc="-10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Նախատեսված </a:t>
            </a:r>
            <a:r>
              <a:rPr lang="hy-AM" b="1" i="0" spc="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աշխատանքները</a:t>
            </a:r>
            <a:endParaRPr lang="en-US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spcBef>
                <a:spcPts val="877"/>
              </a:spcBef>
              <a:tabLst>
                <a:tab pos="311340" algn="l"/>
              </a:tabLst>
            </a:pPr>
            <a:endParaRPr lang="hy-AM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r>
              <a:rPr lang="hy-AM" i="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</a:t>
            </a:r>
            <a:r>
              <a:rPr lang="hy-AM" i="0" spc="-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220, 110, 6 կՎ ԲԲՍ մասնակի փոխարինում</a:t>
            </a: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r>
              <a:rPr lang="hy-AM" i="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</a:t>
            </a:r>
            <a:r>
              <a:rPr lang="hy-AM" i="0" spc="-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220/</a:t>
            </a:r>
            <a:r>
              <a:rPr lang="hy-AM" i="0" spc="-3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110/10 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կՎ ավտոտրանսֆորմատորների վերանորոգում </a:t>
            </a: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r>
              <a:rPr lang="hy-AM" i="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hy-AM" i="0" spc="-13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կՎ</a:t>
            </a:r>
            <a:r>
              <a:rPr lang="hy-AM" i="0" spc="-13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ՓԲՍ</a:t>
            </a:r>
            <a:r>
              <a:rPr lang="hy-AM" i="0" spc="-1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սարքավորումների</a:t>
            </a:r>
            <a:r>
              <a:rPr lang="hy-AM" i="0" spc="-26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փոխարինում</a:t>
            </a:r>
            <a:endParaRPr lang="hy-AM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r>
              <a:rPr lang="hy-AM" i="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Ղեկավարման</a:t>
            </a:r>
            <a:r>
              <a:rPr lang="hy-AM" i="0" spc="-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շենքի </a:t>
            </a:r>
            <a:r>
              <a:rPr lang="hy-AM" i="0" spc="-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հիմնանորոգում</a:t>
            </a:r>
            <a:r>
              <a:rPr lang="hy-AM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և</a:t>
            </a:r>
            <a:r>
              <a:rPr lang="hy-AM" i="0" spc="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սարքավորումների </a:t>
            </a:r>
            <a:r>
              <a:rPr lang="hy-AM" i="0" spc="-28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r>
              <a:rPr lang="hy-AM" i="0" spc="-28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փոխարինում</a:t>
            </a:r>
            <a:endParaRPr lang="hy-AM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r>
              <a:rPr lang="hy-AM" i="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 </a:t>
            </a:r>
            <a:r>
              <a:rPr lang="en-US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SCADA</a:t>
            </a:r>
            <a:r>
              <a:rPr lang="en-US" i="0" spc="-53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համակարգի</a:t>
            </a:r>
            <a:r>
              <a:rPr lang="hy-AM" i="0" spc="-3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տեղադրում</a:t>
            </a:r>
          </a:p>
          <a:p>
            <a:pPr marL="77974">
              <a:spcBef>
                <a:spcPts val="263"/>
              </a:spcBef>
              <a:tabLst>
                <a:tab pos="3964431" algn="l"/>
              </a:tabLst>
            </a:pP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Աշխատանքների</a:t>
            </a:r>
            <a:r>
              <a:rPr lang="hy-AM" i="0" spc="1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ավարտը</a:t>
            </a:r>
            <a:r>
              <a:rPr lang="hy-AM" i="0" spc="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նախատեսված</a:t>
            </a:r>
            <a:r>
              <a:rPr lang="hy-AM" i="0" spc="1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է</a:t>
            </a:r>
            <a:r>
              <a:rPr lang="hy-AM" i="0" spc="-9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hy-AM" i="0" spc="-22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թվականին։</a:t>
            </a:r>
            <a:endParaRPr lang="ru-RU" i="0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Изображение выглядит как небо, внешний, здание, провод&#10;&#10;Автоматически созданное описание">
            <a:extLst>
              <a:ext uri="{FF2B5EF4-FFF2-40B4-BE49-F238E27FC236}">
                <a16:creationId xmlns:a16="http://schemas.microsoft.com/office/drawing/2014/main" id="{1073F16F-915A-93D6-5936-71B6EE5E68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100" y="1114425"/>
            <a:ext cx="2879283" cy="258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429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FFC808-6516-BB51-DC84-2A04855C7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214" y="276226"/>
            <a:ext cx="9366972" cy="431978"/>
          </a:xfrm>
        </p:spPr>
        <p:txBody>
          <a:bodyPr/>
          <a:lstStyle/>
          <a:p>
            <a:r>
              <a:rPr lang="hy-AM" sz="2807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807" dirty="0">
                <a:solidFill>
                  <a:schemeClr val="accent3">
                    <a:lumMod val="75000"/>
                  </a:schemeClr>
                </a:solidFill>
              </a:rPr>
              <a:t>                  </a:t>
            </a:r>
            <a:r>
              <a:rPr lang="hy-AM" sz="2807" dirty="0">
                <a:solidFill>
                  <a:schemeClr val="accent3">
                    <a:lumMod val="75000"/>
                  </a:schemeClr>
                </a:solidFill>
              </a:rPr>
              <a:t>Ակնկալվող արդյունքը</a:t>
            </a:r>
            <a:endParaRPr lang="ru-RU" sz="2807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E669FC-0DCB-5C3A-F870-12162F9D8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3214" y="1419226"/>
            <a:ext cx="8798286" cy="7835799"/>
          </a:xfrm>
        </p:spPr>
        <p:txBody>
          <a:bodyPr/>
          <a:lstStyle/>
          <a:p>
            <a:pPr marL="11139" algn="just">
              <a:lnSpc>
                <a:spcPct val="200000"/>
              </a:lnSpc>
              <a:spcBef>
                <a:spcPts val="649"/>
              </a:spcBef>
              <a:tabLst>
                <a:tab pos="311340" algn="l"/>
              </a:tabLst>
            </a:pPr>
            <a:r>
              <a:rPr lang="hy-AM" i="0" spc="-4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hy-AM" b="1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Ծրագրի իրականացման արդյունքում՝</a:t>
            </a: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r>
              <a:rPr lang="ru-RU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en-US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hy-AM" i="0" spc="-4" dirty="0">
                <a:latin typeface="Arial" panose="020B0604020202020204" pitchFamily="34" charset="0"/>
                <a:cs typeface="Arial" panose="020B0604020202020204" pitchFamily="34" charset="0"/>
              </a:rPr>
              <a:t>կբարձրանա էլեկտրահաղորդման</a:t>
            </a:r>
            <a:r>
              <a:rPr lang="hy-AM" i="0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4" dirty="0">
                <a:latin typeface="Arial" panose="020B0604020202020204" pitchFamily="34" charset="0"/>
                <a:cs typeface="Arial" panose="020B0604020202020204" pitchFamily="34" charset="0"/>
              </a:rPr>
              <a:t>ցանցի հուսալիությունը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 և</a:t>
            </a:r>
            <a:r>
              <a:rPr lang="hy-AM" i="0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spc="-4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r>
              <a:rPr lang="en-US" i="0" spc="-4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հզորությունը</a:t>
            </a:r>
            <a:endParaRPr lang="en-US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r>
              <a:rPr lang="ru-RU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en-US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կբարձրանա էներգահամակարգի շահագործման </a:t>
            </a: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358775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արդյունավետությունը</a:t>
            </a:r>
          </a:p>
          <a:p>
            <a:pPr marL="11139" algn="just">
              <a:lnSpc>
                <a:spcPct val="200000"/>
              </a:lnSpc>
              <a:spcBef>
                <a:spcPts val="649"/>
              </a:spcBef>
              <a:tabLst>
                <a:tab pos="311340" algn="l"/>
              </a:tabLst>
            </a:pPr>
            <a:r>
              <a:rPr lang="ru-RU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կնվազեն ենթակայանների շահագործման ծախսերը</a:t>
            </a: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r>
              <a:rPr lang="ru-RU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hy-AM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hy-AM" i="0" spc="-4" dirty="0">
                <a:latin typeface="Arial" panose="020B0604020202020204" pitchFamily="34" charset="0"/>
                <a:cs typeface="Arial" panose="020B0604020202020204" pitchFamily="34" charset="0"/>
              </a:rPr>
              <a:t>կնվազեն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4" dirty="0">
                <a:latin typeface="Arial" panose="020B0604020202020204" pitchFamily="34" charset="0"/>
                <a:cs typeface="Arial" panose="020B0604020202020204" pitchFamily="34" charset="0"/>
              </a:rPr>
              <a:t>սարքավորումների խափանման պատճառով առաջացող</a:t>
            </a: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r>
              <a:rPr lang="hy-AM" i="0" spc="-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i="0" spc="-4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y-AM" i="0" spc="-4" dirty="0">
                <a:latin typeface="Arial" panose="020B0604020202020204" pitchFamily="34" charset="0"/>
                <a:cs typeface="Arial" panose="020B0604020202020204" pitchFamily="34" charset="0"/>
              </a:rPr>
              <a:t>վթարային </a:t>
            </a:r>
            <a:r>
              <a:rPr lang="hy-AM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i="0" spc="-4" dirty="0">
                <a:latin typeface="Arial" panose="020B0604020202020204" pitchFamily="34" charset="0"/>
                <a:cs typeface="Arial" panose="020B0604020202020204" pitchFamily="34" charset="0"/>
              </a:rPr>
              <a:t>անջատումները</a:t>
            </a:r>
            <a:endParaRPr lang="en-US" i="0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endParaRPr lang="en-US" sz="1600" i="0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endParaRPr lang="en-US" sz="1600" i="0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endParaRPr lang="en-US" sz="1600" i="0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endParaRPr lang="en-US" sz="1600" i="0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endParaRPr lang="en-US" sz="1600" i="0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r>
              <a:rPr lang="en-US" sz="800" i="0" spc="-4" dirty="0">
                <a:solidFill>
                  <a:srgbClr val="888888"/>
                </a:solidFill>
                <a:latin typeface="Trebuchet MS"/>
                <a:cs typeface="Trebuchet MS"/>
                <a:hlinkClick r:id="rId2"/>
              </a:rPr>
              <a:t>http://www.hven.am/</a:t>
            </a:r>
            <a:endParaRPr lang="en-US" sz="800" i="0" dirty="0">
              <a:latin typeface="Trebuchet MS"/>
              <a:cs typeface="Trebuchet MS"/>
            </a:endParaRP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endParaRPr lang="hy-AM" sz="160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897" marR="951285" indent="-300758" algn="just">
              <a:lnSpc>
                <a:spcPct val="150000"/>
              </a:lnSpc>
              <a:spcBef>
                <a:spcPts val="868"/>
              </a:spcBef>
              <a:tabLst>
                <a:tab pos="311340" algn="l"/>
              </a:tabLst>
            </a:pPr>
            <a:endParaRPr lang="hy-AM" sz="1579" dirty="0"/>
          </a:p>
          <a:p>
            <a:endParaRPr lang="ru-RU" dirty="0"/>
          </a:p>
        </p:txBody>
      </p:sp>
      <p:pic>
        <p:nvPicPr>
          <p:cNvPr id="4" name="object 15">
            <a:extLst>
              <a:ext uri="{FF2B5EF4-FFF2-40B4-BE49-F238E27FC236}">
                <a16:creationId xmlns:a16="http://schemas.microsoft.com/office/drawing/2014/main" id="{D89C35C9-8DBE-E742-9A82-6106945BE231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18100" y="5319436"/>
            <a:ext cx="2138680" cy="2071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83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</TotalTime>
  <Words>500</Words>
  <Application>Microsoft Office PowerPoint</Application>
  <PresentationFormat>Произвольный</PresentationFormat>
  <Paragraphs>83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Lucida Sans Unicode</vt:lpstr>
      <vt:lpstr>Microsoft Sans Serif</vt:lpstr>
      <vt:lpstr>Trebuchet MS</vt:lpstr>
      <vt:lpstr>Office Theme</vt:lpstr>
      <vt:lpstr>Презентация PowerPoint</vt:lpstr>
      <vt:lpstr>Ծրագրի հիմնական տվյալները </vt:lpstr>
      <vt:lpstr>     Ծրագրի նպատակը</vt:lpstr>
      <vt:lpstr>110/10/6 կՎ «Վանաձոր-1» ենթակայանի վերակառուցում</vt:lpstr>
      <vt:lpstr>110/10կՎ «Չարենցավան-3» ենթակայանի                           վերակառուցում</vt:lpstr>
      <vt:lpstr>220/110/10կՎ «Զովունի» ենթակայանի վերակառուցում</vt:lpstr>
      <vt:lpstr>                   Ակնկալվող արդյունքը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«Իրան-Հայաստան 400կՎ էլեկտրահաղորդման օդային գծի և համապատասխան ենթակայանի («Նորավան» 400/220/20կՎ) կառուցում» ծրագիր</dc:title>
  <dc:creator>HVEN IPID</dc:creator>
  <cp:lastModifiedBy>HVEN</cp:lastModifiedBy>
  <cp:revision>169</cp:revision>
  <dcterms:created xsi:type="dcterms:W3CDTF">2023-01-16T10:31:47Z</dcterms:created>
  <dcterms:modified xsi:type="dcterms:W3CDTF">2023-01-26T08:17:28Z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2023-01-16T00:00:00Z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2023-01-16T00:00:00Z</vt:filetime>
  </property>
  <property fmtid="{D5CDD505-2E9C-101B-9397-08002B2CF9AE}" pid="5" name="Producer">
    <vt:lpwstr>www.ilovepdf.com</vt:lpwstr>
  </property>
</Properties>
</file>