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91" r:id="rId2"/>
    <p:sldId id="292" r:id="rId3"/>
    <p:sldId id="293" r:id="rId4"/>
    <p:sldId id="294" r:id="rId5"/>
    <p:sldId id="295" r:id="rId6"/>
    <p:sldId id="264" r:id="rId7"/>
    <p:sldId id="262" r:id="rId8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97" y="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FCAFA3-E114-4674-9834-F4F26972A46F}" type="datetimeFigureOut">
              <a:rPr lang="ru-RU" smtClean="0"/>
              <a:t>26.01.2023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543300" y="946150"/>
            <a:ext cx="36068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69975" y="3640138"/>
            <a:ext cx="8553450" cy="29781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D81EC-E709-4E15-86BC-1807CB8C72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702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1329" y="635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8000"/>
                </a:lnTo>
              </a:path>
            </a:pathLst>
          </a:custGeom>
          <a:ln w="9906">
            <a:solidFill>
              <a:srgbClr val="BDBD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9180829" y="1783464"/>
            <a:ext cx="1511935" cy="5074920"/>
          </a:xfrm>
          <a:custGeom>
            <a:avLst/>
            <a:gdLst/>
            <a:ahLst/>
            <a:cxnLst/>
            <a:rect l="l" t="t" r="r" b="b"/>
            <a:pathLst>
              <a:path w="1511934" h="5074920">
                <a:moveTo>
                  <a:pt x="1511553" y="0"/>
                </a:moveTo>
                <a:lnTo>
                  <a:pt x="0" y="5074535"/>
                </a:lnTo>
                <a:lnTo>
                  <a:pt x="1511553" y="5074535"/>
                </a:lnTo>
                <a:lnTo>
                  <a:pt x="1511553" y="0"/>
                </a:lnTo>
                <a:close/>
              </a:path>
            </a:pathLst>
          </a:custGeom>
          <a:solidFill>
            <a:srgbClr val="90C224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604374" y="0"/>
            <a:ext cx="1088390" cy="6178550"/>
          </a:xfrm>
          <a:custGeom>
            <a:avLst/>
            <a:gdLst/>
            <a:ahLst/>
            <a:cxnLst/>
            <a:rect l="l" t="t" r="r" b="b"/>
            <a:pathLst>
              <a:path w="1088390" h="6178550">
                <a:moveTo>
                  <a:pt x="1088008" y="0"/>
                </a:moveTo>
                <a:lnTo>
                  <a:pt x="0" y="0"/>
                </a:lnTo>
                <a:lnTo>
                  <a:pt x="1088008" y="6177967"/>
                </a:lnTo>
                <a:lnTo>
                  <a:pt x="1088008" y="0"/>
                </a:lnTo>
                <a:close/>
              </a:path>
            </a:pathLst>
          </a:custGeom>
          <a:solidFill>
            <a:srgbClr val="90C224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931909" y="4800570"/>
            <a:ext cx="1760855" cy="2058035"/>
          </a:xfrm>
          <a:custGeom>
            <a:avLst/>
            <a:gdLst/>
            <a:ahLst/>
            <a:cxnLst/>
            <a:rect l="l" t="t" r="r" b="b"/>
            <a:pathLst>
              <a:path w="1760854" h="2058034">
                <a:moveTo>
                  <a:pt x="1760473" y="0"/>
                </a:moveTo>
                <a:lnTo>
                  <a:pt x="0" y="2057429"/>
                </a:lnTo>
                <a:lnTo>
                  <a:pt x="1760473" y="2057429"/>
                </a:lnTo>
                <a:lnTo>
                  <a:pt x="1760473" y="0"/>
                </a:lnTo>
                <a:close/>
              </a:path>
            </a:pathLst>
          </a:custGeom>
          <a:solidFill>
            <a:srgbClr val="529F1F">
              <a:alpha val="7215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9337039" y="0"/>
            <a:ext cx="1355725" cy="3766820"/>
          </a:xfrm>
          <a:custGeom>
            <a:avLst/>
            <a:gdLst/>
            <a:ahLst/>
            <a:cxnLst/>
            <a:rect l="l" t="t" r="r" b="b"/>
            <a:pathLst>
              <a:path w="1355725" h="3766820">
                <a:moveTo>
                  <a:pt x="1355343" y="0"/>
                </a:moveTo>
                <a:lnTo>
                  <a:pt x="0" y="0"/>
                </a:lnTo>
                <a:lnTo>
                  <a:pt x="1355343" y="3766781"/>
                </a:lnTo>
                <a:lnTo>
                  <a:pt x="1355343" y="0"/>
                </a:lnTo>
                <a:close/>
              </a:path>
            </a:pathLst>
          </a:custGeom>
          <a:solidFill>
            <a:srgbClr val="3D7817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0371454" y="6280846"/>
            <a:ext cx="321310" cy="577215"/>
          </a:xfrm>
          <a:custGeom>
            <a:avLst/>
            <a:gdLst/>
            <a:ahLst/>
            <a:cxnLst/>
            <a:rect l="l" t="t" r="r" b="b"/>
            <a:pathLst>
              <a:path w="321309" h="577215">
                <a:moveTo>
                  <a:pt x="320927" y="0"/>
                </a:moveTo>
                <a:lnTo>
                  <a:pt x="0" y="577153"/>
                </a:lnTo>
                <a:lnTo>
                  <a:pt x="320927" y="577153"/>
                </a:lnTo>
                <a:lnTo>
                  <a:pt x="320927" y="0"/>
                </a:lnTo>
                <a:close/>
              </a:path>
            </a:pathLst>
          </a:custGeom>
          <a:solidFill>
            <a:srgbClr val="90C224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0" y="0"/>
            <a:ext cx="842644" cy="5666105"/>
          </a:xfrm>
          <a:custGeom>
            <a:avLst/>
            <a:gdLst/>
            <a:ahLst/>
            <a:cxnLst/>
            <a:rect l="l" t="t" r="r" b="b"/>
            <a:pathLst>
              <a:path w="842644" h="5666105">
                <a:moveTo>
                  <a:pt x="842644" y="0"/>
                </a:moveTo>
                <a:lnTo>
                  <a:pt x="0" y="0"/>
                </a:lnTo>
                <a:lnTo>
                  <a:pt x="0" y="5666105"/>
                </a:lnTo>
                <a:lnTo>
                  <a:pt x="842644" y="0"/>
                </a:lnTo>
                <a:close/>
              </a:path>
            </a:pathLst>
          </a:custGeom>
          <a:solidFill>
            <a:srgbClr val="90C224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713102" y="2026920"/>
            <a:ext cx="7403465" cy="1224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90C22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1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90C22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1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90C22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90C22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1329" y="635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8000"/>
                </a:lnTo>
              </a:path>
            </a:pathLst>
          </a:custGeom>
          <a:ln w="9906">
            <a:solidFill>
              <a:srgbClr val="BDBD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9180829" y="1783464"/>
            <a:ext cx="1511935" cy="5074920"/>
          </a:xfrm>
          <a:custGeom>
            <a:avLst/>
            <a:gdLst/>
            <a:ahLst/>
            <a:cxnLst/>
            <a:rect l="l" t="t" r="r" b="b"/>
            <a:pathLst>
              <a:path w="1511934" h="5074920">
                <a:moveTo>
                  <a:pt x="1511553" y="0"/>
                </a:moveTo>
                <a:lnTo>
                  <a:pt x="0" y="5074535"/>
                </a:lnTo>
                <a:lnTo>
                  <a:pt x="1511553" y="5074535"/>
                </a:lnTo>
                <a:lnTo>
                  <a:pt x="1511553" y="0"/>
                </a:lnTo>
                <a:close/>
              </a:path>
            </a:pathLst>
          </a:custGeom>
          <a:solidFill>
            <a:srgbClr val="90C224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604374" y="0"/>
            <a:ext cx="1088390" cy="6178550"/>
          </a:xfrm>
          <a:custGeom>
            <a:avLst/>
            <a:gdLst/>
            <a:ahLst/>
            <a:cxnLst/>
            <a:rect l="l" t="t" r="r" b="b"/>
            <a:pathLst>
              <a:path w="1088390" h="6178550">
                <a:moveTo>
                  <a:pt x="1088008" y="0"/>
                </a:moveTo>
                <a:lnTo>
                  <a:pt x="0" y="0"/>
                </a:lnTo>
                <a:lnTo>
                  <a:pt x="1088008" y="6177967"/>
                </a:lnTo>
                <a:lnTo>
                  <a:pt x="1088008" y="0"/>
                </a:lnTo>
                <a:close/>
              </a:path>
            </a:pathLst>
          </a:custGeom>
          <a:solidFill>
            <a:srgbClr val="90C224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931909" y="4800570"/>
            <a:ext cx="1760855" cy="2058035"/>
          </a:xfrm>
          <a:custGeom>
            <a:avLst/>
            <a:gdLst/>
            <a:ahLst/>
            <a:cxnLst/>
            <a:rect l="l" t="t" r="r" b="b"/>
            <a:pathLst>
              <a:path w="1760854" h="2058034">
                <a:moveTo>
                  <a:pt x="1760473" y="0"/>
                </a:moveTo>
                <a:lnTo>
                  <a:pt x="0" y="2057429"/>
                </a:lnTo>
                <a:lnTo>
                  <a:pt x="1760473" y="2057429"/>
                </a:lnTo>
                <a:lnTo>
                  <a:pt x="1760473" y="0"/>
                </a:lnTo>
                <a:close/>
              </a:path>
            </a:pathLst>
          </a:custGeom>
          <a:solidFill>
            <a:srgbClr val="529F1F">
              <a:alpha val="7215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9337039" y="0"/>
            <a:ext cx="1355725" cy="3766820"/>
          </a:xfrm>
          <a:custGeom>
            <a:avLst/>
            <a:gdLst/>
            <a:ahLst/>
            <a:cxnLst/>
            <a:rect l="l" t="t" r="r" b="b"/>
            <a:pathLst>
              <a:path w="1355725" h="3766820">
                <a:moveTo>
                  <a:pt x="1355343" y="0"/>
                </a:moveTo>
                <a:lnTo>
                  <a:pt x="0" y="0"/>
                </a:lnTo>
                <a:lnTo>
                  <a:pt x="1355343" y="3766781"/>
                </a:lnTo>
                <a:lnTo>
                  <a:pt x="1355343" y="0"/>
                </a:lnTo>
                <a:close/>
              </a:path>
            </a:pathLst>
          </a:custGeom>
          <a:solidFill>
            <a:srgbClr val="3D7817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0371454" y="6280846"/>
            <a:ext cx="321310" cy="577215"/>
          </a:xfrm>
          <a:custGeom>
            <a:avLst/>
            <a:gdLst/>
            <a:ahLst/>
            <a:cxnLst/>
            <a:rect l="l" t="t" r="r" b="b"/>
            <a:pathLst>
              <a:path w="321309" h="577215">
                <a:moveTo>
                  <a:pt x="320927" y="0"/>
                </a:moveTo>
                <a:lnTo>
                  <a:pt x="0" y="577153"/>
                </a:lnTo>
                <a:lnTo>
                  <a:pt x="320927" y="577153"/>
                </a:lnTo>
                <a:lnTo>
                  <a:pt x="320927" y="0"/>
                </a:lnTo>
                <a:close/>
              </a:path>
            </a:pathLst>
          </a:custGeom>
          <a:solidFill>
            <a:srgbClr val="90C224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02004" y="877951"/>
            <a:ext cx="7704455" cy="741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90C22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60500" y="1829180"/>
            <a:ext cx="7170420" cy="31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1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://www.hven.a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://www.hven.a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ven.am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ven.am/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hven.a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://www.hven.a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03008" y="2257425"/>
            <a:ext cx="8106092" cy="1637334"/>
          </a:xfrm>
          <a:prstGeom prst="rect">
            <a:avLst/>
          </a:prstGeom>
        </p:spPr>
        <p:txBody>
          <a:bodyPr vert="horz" wrap="square" lIns="0" tIns="11139" rIns="0" bIns="0" rtlCol="0">
            <a:spAutoFit/>
          </a:bodyPr>
          <a:lstStyle/>
          <a:p>
            <a:pPr marL="837109">
              <a:spcBef>
                <a:spcPts val="88"/>
              </a:spcBef>
            </a:pPr>
            <a:r>
              <a:rPr lang="en-US" sz="2400" b="1" i="1" spc="-4" dirty="0">
                <a:solidFill>
                  <a:srgbClr val="001F5F"/>
                </a:solidFill>
                <a:latin typeface="Arial"/>
                <a:cs typeface="Arial"/>
              </a:rPr>
              <a:t>      </a:t>
            </a:r>
            <a:endParaRPr lang="en-US" sz="2400" b="1" spc="-4" dirty="0">
              <a:solidFill>
                <a:srgbClr val="001F5F"/>
              </a:solidFill>
              <a:latin typeface="Arial"/>
              <a:cs typeface="Arial"/>
            </a:endParaRPr>
          </a:p>
          <a:p>
            <a:pPr marL="837109">
              <a:spcBef>
                <a:spcPts val="88"/>
              </a:spcBef>
            </a:pPr>
            <a:r>
              <a:rPr lang="en-US" sz="2400" b="1" spc="-4" dirty="0">
                <a:solidFill>
                  <a:srgbClr val="001F5F"/>
                </a:solidFill>
                <a:latin typeface="Arial"/>
                <a:cs typeface="Arial"/>
              </a:rPr>
              <a:t>           “Electricity Supply Reliability</a:t>
            </a:r>
          </a:p>
          <a:p>
            <a:pPr marL="837109">
              <a:spcBef>
                <a:spcPts val="88"/>
              </a:spcBef>
            </a:pPr>
            <a:r>
              <a:rPr lang="en-US" sz="2400" b="1" spc="-4" dirty="0">
                <a:solidFill>
                  <a:srgbClr val="001F5F"/>
                </a:solidFill>
                <a:latin typeface="Arial"/>
                <a:cs typeface="Arial"/>
              </a:rPr>
              <a:t>Project - Additional financing” </a:t>
            </a:r>
            <a:r>
              <a:rPr lang="en-US" sz="2400" b="1" spc="-4" dirty="0" err="1">
                <a:solidFill>
                  <a:srgbClr val="001F5F"/>
                </a:solidFill>
                <a:latin typeface="Arial"/>
                <a:cs typeface="Arial"/>
              </a:rPr>
              <a:t>LoanProject</a:t>
            </a:r>
            <a:r>
              <a:rPr lang="hy-AM" sz="2400" spc="-4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endParaRPr lang="en-US" sz="2400" spc="-4" dirty="0">
              <a:solidFill>
                <a:srgbClr val="404040"/>
              </a:solidFill>
              <a:latin typeface="Arial"/>
              <a:cs typeface="Arial"/>
            </a:endParaRPr>
          </a:p>
          <a:p>
            <a:pPr marL="11139" marR="4456" indent="236150"/>
            <a:r>
              <a:rPr lang="en-US" sz="1600" b="1" spc="-4" dirty="0">
                <a:solidFill>
                  <a:srgbClr val="404040"/>
                </a:solidFill>
                <a:latin typeface="Arial"/>
                <a:cs typeface="Arial"/>
              </a:rPr>
              <a:t>       </a:t>
            </a:r>
            <a:r>
              <a:rPr lang="en-US" sz="1600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Reconstruction of </a:t>
            </a:r>
            <a:r>
              <a:rPr lang="en-US" sz="1600" spc="-4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“Vanadzor</a:t>
            </a:r>
            <a:r>
              <a:rPr lang="hy-AM" sz="1600" spc="-4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en-US" sz="1600" spc="-4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hy-AM" sz="1600" spc="-4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spc="-4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r>
              <a:rPr lang="en-US" sz="1600" spc="-4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Charentsavan</a:t>
            </a:r>
            <a:r>
              <a:rPr lang="hy-AM" sz="1600" spc="-4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en-US" sz="1600" spc="-4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”</a:t>
            </a:r>
            <a:r>
              <a:rPr lang="hy-AM" sz="1600" spc="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600" spc="9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Zovuni</a:t>
            </a:r>
            <a:r>
              <a:rPr lang="en-US" sz="1600" spc="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substations</a:t>
            </a:r>
            <a:r>
              <a:rPr lang="hy-AM" sz="1600" spc="9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marL="11139" marR="4456" indent="236150"/>
            <a:r>
              <a:rPr lang="hy-AM" sz="1600" b="1" spc="9" dirty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               </a:t>
            </a:r>
            <a:endParaRPr sz="1600" b="1" dirty="0">
              <a:solidFill>
                <a:schemeClr val="tx2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64912" y="3899498"/>
            <a:ext cx="5133389" cy="578070"/>
          </a:xfrm>
          <a:prstGeom prst="rect">
            <a:avLst/>
          </a:prstGeom>
        </p:spPr>
        <p:txBody>
          <a:bodyPr vert="horz" wrap="square" lIns="0" tIns="11139" rIns="0" bIns="0" rtlCol="0">
            <a:spAutoFit/>
          </a:bodyPr>
          <a:lstStyle/>
          <a:p>
            <a:pPr marL="11139">
              <a:spcBef>
                <a:spcPts val="88"/>
              </a:spcBef>
            </a:pPr>
            <a:r>
              <a:rPr b="1" i="1" spc="-9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</a:p>
          <a:p>
            <a:pPr marL="11139">
              <a:spcBef>
                <a:spcPts val="88"/>
              </a:spcBef>
            </a:pPr>
            <a:r>
              <a:rPr b="1" i="1" spc="-9" dirty="0">
                <a:solidFill>
                  <a:srgbClr val="001F5F"/>
                </a:solidFill>
                <a:latin typeface="Arial"/>
                <a:cs typeface="Arial"/>
              </a:rPr>
              <a:t>      </a:t>
            </a:r>
            <a:endParaRPr sz="1403" dirty="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64912" y="4733205"/>
            <a:ext cx="2667000" cy="171521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85436" y="4331599"/>
            <a:ext cx="2513505" cy="1715219"/>
          </a:xfrm>
          <a:prstGeom prst="rect">
            <a:avLst/>
          </a:prstGeom>
        </p:spPr>
      </p:pic>
      <p:pic>
        <p:nvPicPr>
          <p:cNvPr id="8" name="Рисунок 7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A9316F01-41D4-ED37-7DDC-FF5098C8107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700" y="863043"/>
            <a:ext cx="3542189" cy="166917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3214" y="581025"/>
            <a:ext cx="6207486" cy="443226"/>
          </a:xfrm>
          <a:prstGeom prst="rect">
            <a:avLst/>
          </a:prstGeom>
        </p:spPr>
        <p:txBody>
          <a:bodyPr vert="horz" wrap="square" lIns="0" tIns="11139" rIns="0" bIns="0" rtlCol="0">
            <a:spAutoFit/>
          </a:bodyPr>
          <a:lstStyle/>
          <a:p>
            <a:pPr marL="11139">
              <a:spcBef>
                <a:spcPts val="88"/>
              </a:spcBef>
            </a:pPr>
            <a:r>
              <a:rPr lang="en-US" sz="2807" dirty="0"/>
              <a:t>Project main data</a:t>
            </a:r>
            <a:endParaRPr sz="2807" spc="-2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6063" y="7210425"/>
            <a:ext cx="1054302" cy="126505"/>
          </a:xfrm>
          <a:prstGeom prst="rect">
            <a:avLst/>
          </a:prstGeom>
        </p:spPr>
        <p:txBody>
          <a:bodyPr vert="horz" wrap="square" lIns="0" tIns="5013" rIns="0" bIns="0" rtlCol="0">
            <a:spAutoFit/>
          </a:bodyPr>
          <a:lstStyle/>
          <a:p>
            <a:pPr marL="11139">
              <a:spcBef>
                <a:spcPts val="39"/>
              </a:spcBef>
            </a:pPr>
            <a:r>
              <a:rPr sz="789" spc="-4" dirty="0">
                <a:solidFill>
                  <a:srgbClr val="888888"/>
                </a:solidFill>
                <a:latin typeface="Trebuchet MS"/>
                <a:cs typeface="Trebuchet MS"/>
                <a:hlinkClick r:id="rId2"/>
              </a:rPr>
              <a:t>http://www.hven.am/</a:t>
            </a:r>
            <a:endParaRPr sz="789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3214" y="1174909"/>
            <a:ext cx="7121886" cy="2838497"/>
          </a:xfrm>
          <a:prstGeom prst="rect">
            <a:avLst/>
          </a:prstGeom>
        </p:spPr>
        <p:txBody>
          <a:bodyPr vert="horz" wrap="square" lIns="0" tIns="11139" rIns="0" bIns="0" rtlCol="0">
            <a:spAutoFit/>
          </a:bodyPr>
          <a:lstStyle/>
          <a:p>
            <a:pPr marL="311897" marR="4456" indent="-300758">
              <a:spcBef>
                <a:spcPts val="88"/>
              </a:spcBef>
              <a:tabLst>
                <a:tab pos="311340" algn="l"/>
              </a:tabLst>
            </a:pPr>
            <a:r>
              <a:rPr sz="1272" spc="-132" dirty="0">
                <a:solidFill>
                  <a:srgbClr val="90C225"/>
                </a:solidFill>
                <a:latin typeface="Lucida Sans Unicode"/>
                <a:cs typeface="Lucida Sans Unicode"/>
              </a:rPr>
              <a:t>	</a:t>
            </a:r>
            <a:endParaRPr lang="en-US" sz="1272" spc="-132" dirty="0">
              <a:solidFill>
                <a:srgbClr val="90C225"/>
              </a:solidFill>
              <a:latin typeface="Lucida Sans Unicode"/>
              <a:cs typeface="Lucida Sans Unicode"/>
            </a:endParaRPr>
          </a:p>
          <a:p>
            <a:pPr marL="311897" marR="119746" indent="-300758">
              <a:spcBef>
                <a:spcPts val="872"/>
              </a:spcBef>
              <a:tabLst>
                <a:tab pos="311340" algn="l"/>
              </a:tabLst>
            </a:pPr>
            <a:r>
              <a:rPr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	</a:t>
            </a:r>
            <a:r>
              <a:rPr lang="en-US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Financing Organization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 Bank of Reconstruction and Development (IBRD)</a:t>
            </a:r>
            <a:r>
              <a:rPr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pc="-4" dirty="0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1897" marR="119746" indent="-300758">
              <a:spcBef>
                <a:spcPts val="872"/>
              </a:spcBef>
              <a:tabLst>
                <a:tab pos="311340" algn="l"/>
              </a:tabLst>
            </a:pPr>
            <a:r>
              <a:rPr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	</a:t>
            </a:r>
            <a:r>
              <a:rPr lang="en-US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Consulting organization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spc="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4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decon</a:t>
            </a:r>
            <a:r>
              <a:rPr spc="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GmbH</a:t>
            </a:r>
            <a:r>
              <a:rPr spc="13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JV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pc="-4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                                </a:t>
            </a:r>
          </a:p>
          <a:p>
            <a:pPr marL="11139">
              <a:spcBef>
                <a:spcPts val="881"/>
              </a:spcBef>
              <a:tabLst>
                <a:tab pos="311340" algn="l"/>
              </a:tabLst>
            </a:pPr>
            <a:r>
              <a:rPr lang="en-US" spc="-4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</a:t>
            </a:r>
            <a:r>
              <a:rPr lang="en-US" spc="-4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Consulectra</a:t>
            </a:r>
            <a:r>
              <a:rPr lang="en-US" spc="-9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Unternehmensberatung</a:t>
            </a:r>
            <a:r>
              <a:rPr lang="en-US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GmbH, “Aram Karapetyan” IE</a:t>
            </a:r>
            <a:r>
              <a:rPr lang="en-US" spc="-9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1139">
              <a:spcBef>
                <a:spcPts val="881"/>
              </a:spcBef>
              <a:tabLst>
                <a:tab pos="311340" algn="l"/>
              </a:tabLst>
            </a:pPr>
            <a:r>
              <a:rPr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	</a:t>
            </a:r>
            <a:r>
              <a:rPr lang="en-US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Contractors</a:t>
            </a:r>
            <a:r>
              <a:rPr spc="26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Kaskad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4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Energo</a:t>
            </a:r>
            <a:r>
              <a:rPr spc="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LLC,</a:t>
            </a:r>
            <a:r>
              <a:rPr spc="-9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Xian</a:t>
            </a:r>
            <a:r>
              <a:rPr spc="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Electric</a:t>
            </a:r>
            <a:r>
              <a:rPr spc="9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Engineering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Co.</a:t>
            </a:r>
            <a:r>
              <a:rPr spc="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11139">
              <a:spcBef>
                <a:spcPts val="881"/>
              </a:spcBef>
              <a:tabLst>
                <a:tab pos="311340" algn="l"/>
              </a:tabLst>
            </a:pPr>
            <a:r>
              <a:rPr lang="en-US" spc="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Ltd, </a:t>
            </a:r>
            <a:r>
              <a:rPr spc="-4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Efacec</a:t>
            </a:r>
            <a:r>
              <a:rPr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Engenharia</a:t>
            </a:r>
            <a:r>
              <a:rPr spc="-13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Sistemas</a:t>
            </a:r>
            <a:r>
              <a:rPr spc="-9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S.A.,</a:t>
            </a:r>
            <a:r>
              <a:rPr lang="en-US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China National Electric  </a:t>
            </a:r>
          </a:p>
          <a:p>
            <a:pPr marL="11139">
              <a:spcBef>
                <a:spcPts val="881"/>
              </a:spcBef>
              <a:tabLst>
                <a:tab pos="311340" algn="l"/>
              </a:tabLst>
            </a:pPr>
            <a:r>
              <a:rPr lang="en-US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Engineering Co Ltd 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ject 15">
            <a:extLst>
              <a:ext uri="{FF2B5EF4-FFF2-40B4-BE49-F238E27FC236}">
                <a16:creationId xmlns:a16="http://schemas.microsoft.com/office/drawing/2014/main" id="{9BEDEF08-E3BF-E592-B23B-6EEBDEB44852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84700" y="4196449"/>
            <a:ext cx="1804511" cy="174689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3213" y="809625"/>
            <a:ext cx="5140687" cy="443226"/>
          </a:xfrm>
          <a:prstGeom prst="rect">
            <a:avLst/>
          </a:prstGeom>
        </p:spPr>
        <p:txBody>
          <a:bodyPr vert="horz" wrap="square" lIns="0" tIns="11139" rIns="0" bIns="0" rtlCol="0">
            <a:spAutoFit/>
          </a:bodyPr>
          <a:lstStyle/>
          <a:p>
            <a:pPr marL="11139">
              <a:spcBef>
                <a:spcPts val="88"/>
              </a:spcBef>
            </a:pPr>
            <a:r>
              <a:rPr lang="en-US" sz="2807" spc="-26" dirty="0">
                <a:latin typeface="Arial" panose="020B0604020202020204" pitchFamily="34" charset="0"/>
                <a:cs typeface="Arial" panose="020B0604020202020204" pitchFamily="34" charset="0"/>
              </a:rPr>
              <a:t>Project Objective</a:t>
            </a:r>
            <a:endParaRPr sz="2807" spc="-1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9900" y="1796017"/>
            <a:ext cx="7498800" cy="3868885"/>
          </a:xfrm>
          <a:prstGeom prst="rect">
            <a:avLst/>
          </a:prstGeom>
        </p:spPr>
        <p:txBody>
          <a:bodyPr vert="horz" wrap="square" lIns="0" tIns="82428" rIns="0" bIns="0" rtlCol="0">
            <a:spAutoFit/>
          </a:bodyPr>
          <a:lstStyle/>
          <a:p>
            <a:pPr marL="11139">
              <a:spcBef>
                <a:spcPts val="649"/>
              </a:spcBef>
              <a:tabLst>
                <a:tab pos="311340" algn="l"/>
              </a:tabLst>
            </a:pPr>
            <a:r>
              <a:rPr lang="hy-AM" sz="1600" spc="-10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</a:t>
            </a:r>
            <a:r>
              <a:rPr lang="hy-AM" sz="1053" spc="-105" dirty="0">
                <a:solidFill>
                  <a:srgbClr val="90C225"/>
                </a:solidFill>
                <a:latin typeface="Lucida Sans Unicode"/>
                <a:cs typeface="Lucida Sans Unicode"/>
              </a:rPr>
              <a:t>	</a:t>
            </a:r>
            <a:r>
              <a:rPr lang="en-US" sz="1600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the reliability and capacity of power transmission network, as well as</a:t>
            </a:r>
          </a:p>
          <a:p>
            <a:pPr marL="11139">
              <a:spcBef>
                <a:spcPts val="649"/>
              </a:spcBef>
              <a:tabLst>
                <a:tab pos="311340" algn="l"/>
              </a:tabLst>
            </a:pPr>
            <a:r>
              <a:rPr lang="en-US" sz="1600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power system operation efficiency, reduce substation operating costs</a:t>
            </a:r>
            <a:endParaRPr lang="ru-RU" sz="1600" spc="-4" dirty="0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>
              <a:spcBef>
                <a:spcPts val="649"/>
              </a:spcBef>
              <a:tabLst>
                <a:tab pos="311340" algn="l"/>
              </a:tabLst>
            </a:pPr>
            <a:endParaRPr lang="en-US" sz="1600" spc="-4" dirty="0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2531" marR="61822" indent="-221391" algn="just" defTabSz="785311">
              <a:spcBef>
                <a:spcPts val="868"/>
              </a:spcBef>
              <a:tabLst>
                <a:tab pos="154556" algn="l"/>
              </a:tabLst>
            </a:pPr>
            <a:r>
              <a:rPr lang="en-US" sz="1600" spc="-10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 </a:t>
            </a:r>
            <a:r>
              <a:rPr lang="ru-RU" sz="1600" spc="-10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6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order to achieve the goals set by the Electricity Supply Reliability Project </a:t>
            </a:r>
            <a:r>
              <a:rPr lang="ru-RU" sz="16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marL="232531" marR="61822" indent="-221391" algn="just" defTabSz="785311">
              <a:spcBef>
                <a:spcPts val="868"/>
              </a:spcBef>
              <a:tabLst>
                <a:tab pos="154556" algn="l"/>
              </a:tabLst>
            </a:pPr>
            <a:r>
              <a:rPr lang="ru-RU" sz="16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16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Financing Project, reconstruct "Charentsavan-3“, "Vanadzor-1" and </a:t>
            </a:r>
            <a:r>
              <a:rPr lang="ru-RU" sz="16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32531" marR="61822" indent="-221391" algn="just" defTabSz="785311">
              <a:spcBef>
                <a:spcPts val="868"/>
              </a:spcBef>
              <a:tabLst>
                <a:tab pos="154556" algn="l"/>
              </a:tabLst>
            </a:pPr>
            <a:r>
              <a:rPr lang="ru-RU" sz="16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16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600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Zovuni</a:t>
            </a:r>
            <a:r>
              <a:rPr lang="en-US" sz="16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substations. As a result of substation reconstruction, it is expected to </a:t>
            </a:r>
            <a:endParaRPr lang="ru-RU" sz="1600" dirty="0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2531" marR="61822" indent="-221391" algn="just" defTabSz="785311">
              <a:spcBef>
                <a:spcPts val="868"/>
              </a:spcBef>
              <a:tabLst>
                <a:tab pos="154556" algn="l"/>
              </a:tabLst>
            </a:pPr>
            <a:r>
              <a:rPr lang="ru-RU" sz="16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16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minimize the number of emergency outages due to equipment failure, reduce </a:t>
            </a:r>
            <a:r>
              <a:rPr lang="ru-RU" sz="16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232531" marR="61822" indent="-221391" algn="just" defTabSz="785311">
              <a:spcBef>
                <a:spcPts val="868"/>
              </a:spcBef>
              <a:tabLst>
                <a:tab pos="154556" algn="l"/>
              </a:tabLst>
            </a:pPr>
            <a:r>
              <a:rPr lang="ru-RU" sz="16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16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operating costs</a:t>
            </a:r>
            <a:endParaRPr lang="ru-RU" sz="1600" dirty="0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2531" marR="61822" indent="-221391" algn="just" defTabSz="785311">
              <a:spcBef>
                <a:spcPts val="868"/>
              </a:spcBef>
              <a:tabLst>
                <a:tab pos="154556" algn="l"/>
              </a:tabLst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1897" marR="951285" indent="-300758" algn="just">
              <a:spcBef>
                <a:spcPts val="868"/>
              </a:spcBef>
              <a:tabLst>
                <a:tab pos="311340" algn="l"/>
              </a:tabLst>
            </a:pPr>
            <a:r>
              <a:rPr sz="1600" spc="-10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	</a:t>
            </a:r>
            <a:r>
              <a:rPr lang="ru-RU" sz="1600" spc="-10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order to improve facilities maintenance purchase specialized </a:t>
            </a:r>
            <a:endParaRPr lang="ru-RU" sz="1600" spc="-4" dirty="0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1897" marR="951285" indent="-300758" algn="just">
              <a:spcBef>
                <a:spcPts val="868"/>
              </a:spcBef>
              <a:tabLst>
                <a:tab pos="311340" algn="l"/>
              </a:tabLst>
            </a:pPr>
            <a:r>
              <a:rPr lang="ru-RU" sz="1600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1600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machinery and vehicles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3700" y="7210425"/>
            <a:ext cx="1054302" cy="126505"/>
          </a:xfrm>
          <a:prstGeom prst="rect">
            <a:avLst/>
          </a:prstGeom>
        </p:spPr>
        <p:txBody>
          <a:bodyPr vert="horz" wrap="square" lIns="0" tIns="5013" rIns="0" bIns="0" rtlCol="0">
            <a:spAutoFit/>
          </a:bodyPr>
          <a:lstStyle/>
          <a:p>
            <a:pPr marL="11139">
              <a:spcBef>
                <a:spcPts val="39"/>
              </a:spcBef>
            </a:pPr>
            <a:r>
              <a:rPr sz="789" spc="-4" dirty="0">
                <a:solidFill>
                  <a:srgbClr val="888888"/>
                </a:solidFill>
                <a:latin typeface="Trebuchet MS"/>
                <a:cs typeface="Trebuchet MS"/>
                <a:hlinkClick r:id="rId2"/>
              </a:rPr>
              <a:t>http://www.hven.am/</a:t>
            </a:r>
            <a:endParaRPr sz="789">
              <a:latin typeface="Trebuchet MS"/>
              <a:cs typeface="Trebuchet MS"/>
            </a:endParaRPr>
          </a:p>
        </p:txBody>
      </p:sp>
      <p:pic>
        <p:nvPicPr>
          <p:cNvPr id="4" name="object 15">
            <a:extLst>
              <a:ext uri="{FF2B5EF4-FFF2-40B4-BE49-F238E27FC236}">
                <a16:creationId xmlns:a16="http://schemas.microsoft.com/office/drawing/2014/main" id="{B8ABAAD4-808C-394B-E670-C2AB74D81317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251700" y="4314825"/>
            <a:ext cx="1804511" cy="174689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3215" y="809625"/>
            <a:ext cx="6969486" cy="749912"/>
          </a:xfrm>
          <a:prstGeom prst="rect">
            <a:avLst/>
          </a:prstGeom>
        </p:spPr>
        <p:txBody>
          <a:bodyPr vert="horz" wrap="square" lIns="0" tIns="11139" rIns="0" bIns="0" rtlCol="0">
            <a:spAutoFit/>
          </a:bodyPr>
          <a:lstStyle/>
          <a:p>
            <a:pPr marL="11139">
              <a:spcBef>
                <a:spcPts val="88"/>
              </a:spcBef>
            </a:pPr>
            <a:r>
              <a:rPr lang="en-US" spc="-26" dirty="0"/>
              <a:t>Reconstruction</a:t>
            </a:r>
            <a:r>
              <a:rPr lang="ru-RU" spc="-26" dirty="0"/>
              <a:t>110/10/6</a:t>
            </a:r>
            <a:r>
              <a:rPr lang="en-US" spc="-26" dirty="0"/>
              <a:t> kV </a:t>
            </a:r>
            <a:r>
              <a:rPr lang="en-US" spc="-18" dirty="0"/>
              <a:t>“Vanadzor</a:t>
            </a:r>
            <a:r>
              <a:rPr spc="-18" dirty="0"/>
              <a:t>-1</a:t>
            </a:r>
            <a:r>
              <a:rPr lang="en-US" spc="-18" dirty="0"/>
              <a:t>"</a:t>
            </a:r>
            <a:r>
              <a:rPr spc="44" dirty="0"/>
              <a:t> </a:t>
            </a:r>
            <a:r>
              <a:rPr lang="en-US" spc="-26" dirty="0"/>
              <a:t>substation</a:t>
            </a:r>
            <a:br>
              <a:rPr lang="en-US" spc="-26" dirty="0"/>
            </a:br>
            <a:endParaRPr spc="-26" dirty="0"/>
          </a:p>
        </p:txBody>
      </p:sp>
      <p:sp>
        <p:nvSpPr>
          <p:cNvPr id="3" name="object 3"/>
          <p:cNvSpPr txBox="1"/>
          <p:nvPr/>
        </p:nvSpPr>
        <p:spPr>
          <a:xfrm>
            <a:off x="663215" y="1602953"/>
            <a:ext cx="9103085" cy="3963688"/>
          </a:xfrm>
          <a:prstGeom prst="rect">
            <a:avLst/>
          </a:prstGeom>
        </p:spPr>
        <p:txBody>
          <a:bodyPr vert="horz" wrap="square" lIns="0" tIns="122529" rIns="0" bIns="0" rtlCol="0">
            <a:spAutoFit/>
          </a:bodyPr>
          <a:lstStyle/>
          <a:p>
            <a:pPr marL="11139">
              <a:spcBef>
                <a:spcPts val="965"/>
              </a:spcBef>
              <a:tabLst>
                <a:tab pos="311340" algn="l"/>
              </a:tabLst>
            </a:pPr>
            <a:r>
              <a:rPr sz="1600" spc="-10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    </a:t>
            </a:r>
            <a:r>
              <a:rPr lang="en-US" sz="1600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 built in 1933, </a:t>
            </a:r>
            <a:r>
              <a:rPr lang="hy-AM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located 37 km</a:t>
            </a:r>
            <a:r>
              <a:rPr lang="en-US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y-AM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from Yerevan.</a:t>
            </a:r>
            <a:endParaRPr lang="hy-AM" sz="1600" spc="-4" dirty="0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>
              <a:spcBef>
                <a:spcPts val="965"/>
              </a:spcBef>
              <a:tabLst>
                <a:tab pos="311340" algn="l"/>
              </a:tabLst>
            </a:pPr>
            <a:r>
              <a:rPr lang="hy-AM" sz="1600" spc="-10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	</a:t>
            </a:r>
            <a:r>
              <a:rPr lang="en-US" sz="1600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Occupies an area of </a:t>
            </a:r>
            <a:r>
              <a:rPr lang="hy-AM" sz="1600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3,6 </a:t>
            </a:r>
            <a:r>
              <a:rPr lang="en-US" sz="1600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hectares</a:t>
            </a:r>
            <a:endParaRPr lang="hy-AM" sz="1600" spc="-4" dirty="0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>
              <a:spcBef>
                <a:spcPts val="877"/>
              </a:spcBef>
              <a:tabLst>
                <a:tab pos="311340" algn="l"/>
              </a:tabLst>
            </a:pPr>
            <a:r>
              <a:rPr lang="hy-AM" sz="1600" spc="-10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    </a:t>
            </a:r>
            <a:r>
              <a:rPr lang="en-US" sz="16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 price</a:t>
            </a:r>
            <a:r>
              <a:rPr lang="hy-AM" sz="16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՝</a:t>
            </a:r>
            <a:r>
              <a:rPr lang="hy-AM" sz="1600" spc="-105" dirty="0">
                <a:latin typeface="Arial" panose="020B0604020202020204" pitchFamily="34" charset="0"/>
                <a:cs typeface="Arial" panose="020B0604020202020204" pitchFamily="34" charset="0"/>
              </a:rPr>
              <a:t>   4,083,875,43 </a:t>
            </a:r>
            <a:r>
              <a:rPr lang="en-US" sz="1600" spc="-105" dirty="0">
                <a:latin typeface="Arial" panose="020B0604020202020204" pitchFamily="34" charset="0"/>
                <a:cs typeface="Arial" panose="020B0604020202020204" pitchFamily="34" charset="0"/>
              </a:rPr>
              <a:t>USD dollar</a:t>
            </a:r>
            <a:r>
              <a:rPr lang="hy-AM" sz="1600" spc="-10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1139">
              <a:spcBef>
                <a:spcPts val="877"/>
              </a:spcBef>
              <a:tabLst>
                <a:tab pos="311340" algn="l"/>
              </a:tabLst>
            </a:pPr>
            <a:r>
              <a:rPr lang="hy-AM" sz="1600" spc="-105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</a:t>
            </a:r>
            <a:endParaRPr lang="en-US" sz="1600" spc="-10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>
              <a:spcBef>
                <a:spcPts val="877"/>
              </a:spcBef>
              <a:tabLst>
                <a:tab pos="311340" algn="l"/>
              </a:tabLst>
            </a:pPr>
            <a:r>
              <a:rPr lang="en-US" sz="1600" spc="-105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</a:t>
            </a:r>
            <a:r>
              <a:rPr lang="hy-AM" sz="1600" spc="-105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pc="-105" dirty="0">
                <a:latin typeface="Arial" panose="020B0604020202020204" pitchFamily="34" charset="0"/>
                <a:cs typeface="Arial" panose="020B0604020202020204" pitchFamily="34" charset="0"/>
              </a:rPr>
              <a:t>Scheduled works</a:t>
            </a:r>
            <a:r>
              <a:rPr lang="hy-AM" spc="-10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pc="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y-AM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>
              <a:spcBef>
                <a:spcPts val="965"/>
              </a:spcBef>
              <a:tabLst>
                <a:tab pos="311340" algn="l"/>
              </a:tabLst>
            </a:pPr>
            <a:r>
              <a:rPr lang="en-US" sz="1600"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</a:t>
            </a:r>
            <a:r>
              <a:rPr sz="1600"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</a:t>
            </a:r>
            <a:r>
              <a:rPr lang="en-US" sz="1600"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600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Reconstruction of 110kV OSY </a:t>
            </a:r>
            <a:endParaRPr sz="1600" spc="-4" dirty="0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>
              <a:spcBef>
                <a:spcPts val="965"/>
              </a:spcBef>
              <a:tabLst>
                <a:tab pos="311340" algn="l"/>
              </a:tabLst>
            </a:pPr>
            <a:r>
              <a:rPr lang="en-US" sz="1600"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</a:t>
            </a:r>
            <a:r>
              <a:rPr lang="ru-RU" sz="1600"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</a:t>
            </a:r>
            <a:r>
              <a:rPr lang="en-US" sz="1600"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600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Repairment of two power transformers</a:t>
            </a:r>
            <a:r>
              <a:rPr sz="1600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marL="3663672">
              <a:spcBef>
                <a:spcPts val="263"/>
              </a:spcBef>
              <a:tabLst>
                <a:tab pos="3964431" algn="l"/>
              </a:tabLst>
            </a:pPr>
            <a:r>
              <a:rPr lang="en-US" sz="1600"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sz="1600"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	</a:t>
            </a:r>
            <a:r>
              <a:rPr lang="en-US" sz="1600"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600" spc="-75" dirty="0">
                <a:latin typeface="Arial" panose="020B0604020202020204" pitchFamily="34" charset="0"/>
                <a:cs typeface="Arial" panose="020B0604020202020204" pitchFamily="34" charset="0"/>
              </a:rPr>
              <a:t>Replacement of </a:t>
            </a: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sz="1600" spc="-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-4" dirty="0">
                <a:latin typeface="Arial" panose="020B0604020202020204" pitchFamily="34" charset="0"/>
                <a:cs typeface="Arial" panose="020B0604020202020204" pitchFamily="34" charset="0"/>
              </a:rPr>
              <a:t>kV CSG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964431" marR="4456" indent="-300758">
              <a:spcBef>
                <a:spcPts val="263"/>
              </a:spcBef>
              <a:tabLst>
                <a:tab pos="3964431" algn="l"/>
              </a:tabLst>
            </a:pPr>
            <a:r>
              <a:rPr lang="en-US" sz="1600"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sz="1600"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	</a:t>
            </a:r>
            <a:r>
              <a:rPr lang="en-US" sz="1600"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1600" spc="-75" dirty="0">
                <a:latin typeface="Arial" panose="020B0604020202020204" pitchFamily="34" charset="0"/>
                <a:cs typeface="Arial" panose="020B0604020202020204" pitchFamily="34" charset="0"/>
              </a:rPr>
              <a:t>Overhaul of the Control building and replacement of   </a:t>
            </a:r>
          </a:p>
          <a:p>
            <a:pPr marL="3964431" marR="4456" indent="-300758">
              <a:spcBef>
                <a:spcPts val="263"/>
              </a:spcBef>
              <a:tabLst>
                <a:tab pos="3964431" algn="l"/>
              </a:tabLst>
            </a:pPr>
            <a:r>
              <a:rPr lang="en-US" sz="1600" spc="-75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equipment</a:t>
            </a:r>
          </a:p>
          <a:p>
            <a:pPr marL="3964431" marR="4456" indent="-300758">
              <a:spcBef>
                <a:spcPts val="263"/>
              </a:spcBef>
              <a:tabLst>
                <a:tab pos="3964431" algn="l"/>
              </a:tabLst>
            </a:pPr>
            <a:r>
              <a:rPr lang="en-US" sz="1600"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sz="1600"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</a:t>
            </a:r>
            <a:r>
              <a:rPr lang="en-US" sz="1600"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1600" spc="-75" dirty="0">
                <a:latin typeface="Arial" panose="020B0604020202020204" pitchFamily="34" charset="0"/>
                <a:cs typeface="Arial" panose="020B0604020202020204" pitchFamily="34" charset="0"/>
              </a:rPr>
              <a:t>Installation of SCADA system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22"/>
              </a:spcBef>
            </a:pPr>
            <a:endParaRPr sz="140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3214" y="3095625"/>
            <a:ext cx="3588573" cy="2325357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36063" y="7286625"/>
            <a:ext cx="1054302" cy="126505"/>
          </a:xfrm>
          <a:prstGeom prst="rect">
            <a:avLst/>
          </a:prstGeom>
        </p:spPr>
        <p:txBody>
          <a:bodyPr vert="horz" wrap="square" lIns="0" tIns="5013" rIns="0" bIns="0" rtlCol="0">
            <a:spAutoFit/>
          </a:bodyPr>
          <a:lstStyle/>
          <a:p>
            <a:pPr marL="11139">
              <a:spcBef>
                <a:spcPts val="39"/>
              </a:spcBef>
            </a:pPr>
            <a:r>
              <a:rPr sz="789" spc="-4" dirty="0">
                <a:solidFill>
                  <a:srgbClr val="888888"/>
                </a:solidFill>
                <a:latin typeface="Trebuchet MS"/>
                <a:cs typeface="Trebuchet MS"/>
                <a:hlinkClick r:id="rId3"/>
              </a:rPr>
              <a:t>http://www.hven.am/</a:t>
            </a:r>
            <a:endParaRPr sz="789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3778" y="352425"/>
            <a:ext cx="8350522" cy="812557"/>
          </a:xfrm>
          <a:prstGeom prst="rect">
            <a:avLst/>
          </a:prstGeom>
        </p:spPr>
        <p:txBody>
          <a:bodyPr vert="horz" wrap="square" lIns="0" tIns="11139" rIns="0" bIns="0" rtlCol="0">
            <a:spAutoFit/>
          </a:bodyPr>
          <a:lstStyle/>
          <a:p>
            <a:pPr marL="11139">
              <a:spcBef>
                <a:spcPts val="88"/>
              </a:spcBef>
            </a:pPr>
            <a:r>
              <a:rPr lang="en-US" spc="-31" dirty="0">
                <a:latin typeface="Arial" panose="020B0604020202020204" pitchFamily="34" charset="0"/>
                <a:cs typeface="Arial" panose="020B0604020202020204" pitchFamily="34" charset="0"/>
              </a:rPr>
              <a:t>Reconstruction of </a:t>
            </a:r>
            <a:r>
              <a:rPr lang="ru-RU" spc="-31" dirty="0">
                <a:latin typeface="Arial" panose="020B0604020202020204" pitchFamily="34" charset="0"/>
                <a:cs typeface="Arial" panose="020B0604020202020204" pitchFamily="34" charset="0"/>
              </a:rPr>
              <a:t>110/10</a:t>
            </a:r>
            <a:r>
              <a:rPr lang="en-US" spc="-31" dirty="0">
                <a:latin typeface="Arial" panose="020B0604020202020204" pitchFamily="34" charset="0"/>
                <a:cs typeface="Arial" panose="020B0604020202020204" pitchFamily="34" charset="0"/>
              </a:rPr>
              <a:t>kV </a:t>
            </a:r>
            <a:r>
              <a:rPr lang="en-US" spc="-13" dirty="0">
                <a:latin typeface="Arial" panose="020B0604020202020204" pitchFamily="34" charset="0"/>
                <a:cs typeface="Arial" panose="020B0604020202020204" pitchFamily="34" charset="0"/>
              </a:rPr>
              <a:t>“Charentsavan</a:t>
            </a:r>
            <a:r>
              <a:rPr spc="-13" dirty="0"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en-US" spc="-13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spc="5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-44" dirty="0">
                <a:latin typeface="Arial" panose="020B0604020202020204" pitchFamily="34" charset="0"/>
                <a:cs typeface="Arial" panose="020B0604020202020204" pitchFamily="34" charset="0"/>
              </a:rPr>
              <a:t>substation</a:t>
            </a:r>
            <a:br>
              <a:rPr sz="2807" spc="3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y-AM" sz="2807" spc="3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  <a:endParaRPr sz="2807" spc="-2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7500" y="1038225"/>
            <a:ext cx="10210800" cy="5784250"/>
          </a:xfrm>
          <a:prstGeom prst="rect">
            <a:avLst/>
          </a:prstGeom>
        </p:spPr>
        <p:txBody>
          <a:bodyPr vert="horz" wrap="square" lIns="0" tIns="122529" rIns="0" bIns="0" rtlCol="0">
            <a:spAutoFit/>
          </a:bodyPr>
          <a:lstStyle/>
          <a:p>
            <a:pPr marL="11139">
              <a:spcBef>
                <a:spcPts val="965"/>
              </a:spcBef>
              <a:tabLst>
                <a:tab pos="311340" algn="l"/>
              </a:tabLst>
            </a:pPr>
            <a:r>
              <a:rPr sz="1403" spc="-10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	</a:t>
            </a:r>
            <a:r>
              <a:rPr lang="en-US" sz="1600" spc="-4" dirty="0">
                <a:latin typeface="Arial" panose="020B0604020202020204" pitchFamily="34" charset="0"/>
                <a:cs typeface="Arial" panose="020B0604020202020204" pitchFamily="34" charset="0"/>
              </a:rPr>
              <a:t>Was built in 1985  located 37km from </a:t>
            </a:r>
            <a:r>
              <a:rPr lang="en-US" sz="1600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Yerevan</a:t>
            </a:r>
          </a:p>
          <a:p>
            <a:pPr marL="11139">
              <a:spcBef>
                <a:spcPts val="965"/>
              </a:spcBef>
              <a:tabLst>
                <a:tab pos="311340" algn="l"/>
              </a:tabLst>
            </a:pPr>
            <a:r>
              <a:rPr sz="1600" spc="-10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	</a:t>
            </a:r>
            <a:r>
              <a:rPr lang="en-US" sz="1600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Occupies an area of </a:t>
            </a:r>
            <a:r>
              <a:rPr sz="1600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4,4</a:t>
            </a:r>
            <a:r>
              <a:rPr sz="1600" spc="-9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hectares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 algn="just">
              <a:spcBef>
                <a:spcPts val="877"/>
              </a:spcBef>
              <a:tabLst>
                <a:tab pos="311340" algn="l"/>
              </a:tabLst>
            </a:pPr>
            <a:r>
              <a:rPr sz="1600" spc="-10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	</a:t>
            </a:r>
            <a:r>
              <a:rPr lang="en-US" sz="16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 price:</a:t>
            </a:r>
            <a:r>
              <a:rPr sz="1600" spc="-105" dirty="0">
                <a:latin typeface="Arial" panose="020B0604020202020204" pitchFamily="34" charset="0"/>
                <a:cs typeface="Arial" panose="020B0604020202020204" pitchFamily="34" charset="0"/>
              </a:rPr>
              <a:t> 2,521,639․29 </a:t>
            </a:r>
            <a:r>
              <a:rPr lang="en-US" sz="1600" spc="-105" dirty="0">
                <a:latin typeface="Arial" panose="020B0604020202020204" pitchFamily="34" charset="0"/>
                <a:cs typeface="Arial" panose="020B0604020202020204" pitchFamily="34" charset="0"/>
              </a:rPr>
              <a:t>USD dollars</a:t>
            </a:r>
            <a:r>
              <a:rPr sz="1600" spc="-105" dirty="0">
                <a:latin typeface="Arial" panose="020B0604020202020204" pitchFamily="34" charset="0"/>
                <a:cs typeface="Arial" panose="020B0604020202020204" pitchFamily="34" charset="0"/>
              </a:rPr>
              <a:t>,  2,9</a:t>
            </a:r>
            <a:r>
              <a:rPr lang="en-US" sz="1600" spc="-105" dirty="0">
                <a:latin typeface="Arial" panose="020B0604020202020204" pitchFamily="34" charset="0"/>
                <a:cs typeface="Arial" panose="020B0604020202020204" pitchFamily="34" charset="0"/>
              </a:rPr>
              <a:t>46</a:t>
            </a:r>
            <a:r>
              <a:rPr sz="1600" spc="-105" dirty="0">
                <a:latin typeface="Arial" panose="020B0604020202020204" pitchFamily="34" charset="0"/>
                <a:cs typeface="Arial" panose="020B0604020202020204" pitchFamily="34" charset="0"/>
              </a:rPr>
              <a:t>,265․35 </a:t>
            </a:r>
            <a:r>
              <a:rPr lang="en-US" sz="1600" spc="-105" dirty="0">
                <a:latin typeface="Arial" panose="020B0604020202020204" pitchFamily="34" charset="0"/>
                <a:cs typeface="Arial" panose="020B0604020202020204" pitchFamily="34" charset="0"/>
              </a:rPr>
              <a:t>euro</a:t>
            </a:r>
            <a:r>
              <a:rPr sz="1600" spc="-105" dirty="0">
                <a:latin typeface="Arial" panose="020B0604020202020204" pitchFamily="34" charset="0"/>
                <a:cs typeface="Arial" panose="020B0604020202020204" pitchFamily="34" charset="0"/>
              </a:rPr>
              <a:t>,  658,639,773,</a:t>
            </a:r>
            <a:r>
              <a:rPr lang="en-US" sz="1600" spc="-105" dirty="0"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r>
              <a:rPr sz="1600" spc="-10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-105" dirty="0">
                <a:latin typeface="Arial" panose="020B0604020202020204" pitchFamily="34" charset="0"/>
                <a:cs typeface="Arial" panose="020B0604020202020204" pitchFamily="34" charset="0"/>
              </a:rPr>
              <a:t>AMD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67015" algn="just">
              <a:spcBef>
                <a:spcPts val="912"/>
              </a:spcBef>
            </a:pP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1600" spc="-4" dirty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</a:p>
          <a:p>
            <a:pPr marL="3667015" algn="just">
              <a:spcBef>
                <a:spcPts val="912"/>
              </a:spcBef>
            </a:pPr>
            <a:r>
              <a:rPr lang="en-US" sz="1600" b="1" spc="-4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Scheduled works </a:t>
            </a:r>
          </a:p>
          <a:p>
            <a:pPr marL="3667015" algn="just">
              <a:spcBef>
                <a:spcPts val="912"/>
              </a:spcBef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67015" algn="just">
              <a:lnSpc>
                <a:spcPct val="150000"/>
              </a:lnSpc>
              <a:spcBef>
                <a:spcPts val="263"/>
              </a:spcBef>
              <a:tabLst>
                <a:tab pos="3967772" algn="l"/>
              </a:tabLst>
            </a:pPr>
            <a:r>
              <a:rPr lang="en-US" sz="1600"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</a:t>
            </a:r>
            <a:r>
              <a:rPr sz="1600"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	</a:t>
            </a:r>
            <a:r>
              <a:rPr lang="en-US" sz="1600"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600" spc="-75" dirty="0">
                <a:latin typeface="Arial" panose="020B0604020202020204" pitchFamily="34" charset="0"/>
                <a:cs typeface="Arial" panose="020B0604020202020204" pitchFamily="34" charset="0"/>
              </a:rPr>
              <a:t>Replacement of 110kV and 6kV OSY</a:t>
            </a:r>
            <a:r>
              <a:rPr sz="1600" spc="-3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67015" algn="just">
              <a:lnSpc>
                <a:spcPct val="150000"/>
              </a:lnSpc>
              <a:spcBef>
                <a:spcPts val="263"/>
              </a:spcBef>
              <a:tabLst>
                <a:tab pos="3967772" algn="l"/>
              </a:tabLst>
            </a:pPr>
            <a:r>
              <a:rPr lang="en-US" sz="1600"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</a:t>
            </a:r>
            <a:r>
              <a:rPr sz="1600"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	</a:t>
            </a:r>
            <a:r>
              <a:rPr lang="en-US" sz="1600" spc="-75" dirty="0">
                <a:latin typeface="Arial" panose="020B0604020202020204" pitchFamily="34" charset="0"/>
                <a:cs typeface="Arial" panose="020B0604020202020204" pitchFamily="34" charset="0"/>
              </a:rPr>
              <a:t>  Replacement of two 110kV power transformers</a:t>
            </a:r>
            <a:endParaRPr lang="hy-AM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67015" algn="just">
              <a:lnSpc>
                <a:spcPct val="150000"/>
              </a:lnSpc>
              <a:spcBef>
                <a:spcPts val="263"/>
              </a:spcBef>
              <a:tabLst>
                <a:tab pos="3967772" algn="l"/>
              </a:tabLst>
            </a:pPr>
            <a:r>
              <a:rPr lang="en-US" sz="1600"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</a:t>
            </a:r>
            <a:r>
              <a:rPr lang="hy-AM" sz="1600"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 </a:t>
            </a:r>
            <a:r>
              <a:rPr lang="en-US" sz="1600"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600" spc="-75" dirty="0">
                <a:latin typeface="Arial" panose="020B0604020202020204" pitchFamily="34" charset="0"/>
                <a:cs typeface="Arial" panose="020B0604020202020204" pitchFamily="34" charset="0"/>
              </a:rPr>
              <a:t>Replacement of 110/10kV autotransformers</a:t>
            </a:r>
            <a:r>
              <a:rPr lang="hy-AM" sz="1600" spc="-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y-AM" sz="1600" spc="-75" dirty="0">
              <a:solidFill>
                <a:srgbClr val="90C22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67015" algn="just">
              <a:lnSpc>
                <a:spcPct val="150000"/>
              </a:lnSpc>
              <a:spcBef>
                <a:spcPts val="263"/>
              </a:spcBef>
              <a:tabLst>
                <a:tab pos="3967772" algn="l"/>
              </a:tabLst>
            </a:pPr>
            <a:r>
              <a:rPr lang="en-US" sz="1600"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</a:t>
            </a:r>
            <a:r>
              <a:rPr lang="ru-RU" sz="1600"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 </a:t>
            </a:r>
            <a:r>
              <a:rPr lang="en-US" sz="1600"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600" spc="-75" dirty="0">
                <a:latin typeface="Arial" panose="020B0604020202020204" pitchFamily="34" charset="0"/>
                <a:cs typeface="Arial" panose="020B0604020202020204" pitchFamily="34" charset="0"/>
              </a:rPr>
              <a:t>Replacement of 10kV CSG equipment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967772" marR="4456" indent="-300758" algn="just">
              <a:lnSpc>
                <a:spcPct val="150000"/>
              </a:lnSpc>
              <a:spcBef>
                <a:spcPts val="268"/>
              </a:spcBef>
              <a:tabLst>
                <a:tab pos="3967772" algn="l"/>
                <a:tab pos="4985892" algn="l"/>
              </a:tabLst>
            </a:pPr>
            <a:r>
              <a:rPr lang="en-US" sz="1600"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</a:t>
            </a:r>
            <a:r>
              <a:rPr sz="1600"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</a:t>
            </a:r>
            <a:r>
              <a:rPr lang="en-US" sz="1600"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600" spc="-75" dirty="0">
                <a:latin typeface="Arial" panose="020B0604020202020204" pitchFamily="34" charset="0"/>
                <a:cs typeface="Arial" panose="020B0604020202020204" pitchFamily="34" charset="0"/>
              </a:rPr>
              <a:t>Construction of new Control building and replacement of  </a:t>
            </a:r>
          </a:p>
          <a:p>
            <a:pPr marL="3967772" marR="4456" indent="-300758" algn="just">
              <a:lnSpc>
                <a:spcPct val="150000"/>
              </a:lnSpc>
              <a:spcBef>
                <a:spcPts val="268"/>
              </a:spcBef>
              <a:tabLst>
                <a:tab pos="3967772" algn="l"/>
                <a:tab pos="4985892" algn="l"/>
              </a:tabLst>
            </a:pPr>
            <a:r>
              <a:rPr lang="en-US" sz="1600" spc="-75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equipment</a:t>
            </a:r>
          </a:p>
          <a:p>
            <a:pPr marL="3967772" marR="4456" indent="-300758" algn="just">
              <a:lnSpc>
                <a:spcPct val="150000"/>
              </a:lnSpc>
              <a:spcBef>
                <a:spcPts val="268"/>
              </a:spcBef>
              <a:tabLst>
                <a:tab pos="3967772" algn="l"/>
                <a:tab pos="4985892" algn="l"/>
              </a:tabLst>
            </a:pPr>
            <a:r>
              <a:rPr lang="en-US" sz="1600"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</a:t>
            </a:r>
            <a:r>
              <a:rPr sz="1600"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</a:t>
            </a:r>
            <a:r>
              <a:rPr lang="en-US" sz="1600"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600" spc="-75" dirty="0">
                <a:latin typeface="Arial" panose="020B0604020202020204" pitchFamily="34" charset="0"/>
                <a:cs typeface="Arial" panose="020B0604020202020204" pitchFamily="34" charset="0"/>
              </a:rPr>
              <a:t>Installation of </a:t>
            </a: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SCADA</a:t>
            </a:r>
            <a:r>
              <a:rPr sz="1600" spc="-5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-4" dirty="0"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26"/>
              </a:spcBef>
            </a:pP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67015" algn="just"/>
            <a:endParaRPr lang="en-US" sz="1600" spc="-4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67015" algn="just"/>
            <a:r>
              <a:rPr lang="en-US" sz="1600" spc="-4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Completion of works is foreseen in 2023.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7500" y="2443814"/>
            <a:ext cx="4876800" cy="358140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36063" y="7362825"/>
            <a:ext cx="1054302" cy="126505"/>
          </a:xfrm>
          <a:prstGeom prst="rect">
            <a:avLst/>
          </a:prstGeom>
        </p:spPr>
        <p:txBody>
          <a:bodyPr vert="horz" wrap="square" lIns="0" tIns="5013" rIns="0" bIns="0" rtlCol="0">
            <a:spAutoFit/>
          </a:bodyPr>
          <a:lstStyle/>
          <a:p>
            <a:pPr marL="11139">
              <a:spcBef>
                <a:spcPts val="39"/>
              </a:spcBef>
            </a:pPr>
            <a:r>
              <a:rPr sz="789" spc="-4" dirty="0">
                <a:solidFill>
                  <a:srgbClr val="888888"/>
                </a:solidFill>
                <a:latin typeface="Trebuchet MS"/>
                <a:cs typeface="Trebuchet MS"/>
                <a:hlinkClick r:id="rId3"/>
              </a:rPr>
              <a:t>http://www.hven.am/</a:t>
            </a:r>
            <a:endParaRPr sz="789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347514-7E63-DE10-9269-9598693B8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3214" y="352425"/>
            <a:ext cx="8798286" cy="1347093"/>
          </a:xfrm>
        </p:spPr>
        <p:txBody>
          <a:bodyPr/>
          <a:lstStyle/>
          <a:p>
            <a:r>
              <a:rPr lang="en-US" sz="2105" spc="-31" dirty="0">
                <a:latin typeface="Arial" panose="020B0604020202020204" pitchFamily="34" charset="0"/>
                <a:cs typeface="Arial" panose="020B0604020202020204" pitchFamily="34" charset="0"/>
              </a:rPr>
              <a:t>Reconstruction of </a:t>
            </a:r>
            <a:r>
              <a:rPr lang="hy-AM" spc="-31" dirty="0">
                <a:latin typeface="Arial" panose="020B0604020202020204" pitchFamily="34" charset="0"/>
                <a:cs typeface="Arial" panose="020B0604020202020204" pitchFamily="34" charset="0"/>
              </a:rPr>
              <a:t>220/110/10 </a:t>
            </a:r>
            <a:r>
              <a:rPr lang="en-US" spc="-31" dirty="0">
                <a:latin typeface="Arial" panose="020B0604020202020204" pitchFamily="34" charset="0"/>
                <a:cs typeface="Arial" panose="020B0604020202020204" pitchFamily="34" charset="0"/>
              </a:rPr>
              <a:t>kV </a:t>
            </a:r>
            <a:r>
              <a:rPr lang="en-US" sz="2105" spc="-13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105" spc="-13" dirty="0" err="1">
                <a:latin typeface="Arial" panose="020B0604020202020204" pitchFamily="34" charset="0"/>
                <a:cs typeface="Arial" panose="020B0604020202020204" pitchFamily="34" charset="0"/>
              </a:rPr>
              <a:t>Zovuni</a:t>
            </a:r>
            <a:r>
              <a:rPr lang="en-US" sz="2105" spc="-13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n-US" sz="2105" spc="5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5" spc="-44" dirty="0">
                <a:latin typeface="Arial" panose="020B0604020202020204" pitchFamily="34" charset="0"/>
                <a:cs typeface="Arial" panose="020B0604020202020204" pitchFamily="34" charset="0"/>
              </a:rPr>
              <a:t>substation</a:t>
            </a:r>
            <a:endParaRPr lang="ru-RU" b="1" dirty="0">
              <a:solidFill>
                <a:schemeClr val="accent3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8ADC3C6-ED5F-C1A4-3A14-F5DB66F4F7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343" y="1164771"/>
            <a:ext cx="6820087" cy="6566413"/>
          </a:xfrm>
        </p:spPr>
        <p:txBody>
          <a:bodyPr/>
          <a:lstStyle/>
          <a:p>
            <a:pPr marL="11139">
              <a:spcBef>
                <a:spcPts val="965"/>
              </a:spcBef>
              <a:tabLst>
                <a:tab pos="311340" algn="l"/>
              </a:tabLst>
            </a:pPr>
            <a:r>
              <a:rPr lang="hy-AM" sz="1600" i="0" spc="-10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  </a:t>
            </a:r>
            <a:r>
              <a:rPr lang="en-US" sz="1600" i="0" spc="-10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z="1600" i="0" spc="-10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spc="-10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 built in 1975</a:t>
            </a:r>
            <a:r>
              <a:rPr lang="hy-AM" sz="1600" i="0" spc="-10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z="1600" i="0" spc="-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hy-AM" sz="1600" i="0" spc="13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spc="-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Located in Yerevan</a:t>
            </a:r>
            <a:endParaRPr lang="hy-AM" sz="1600" i="0" spc="9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>
              <a:spcBef>
                <a:spcPts val="965"/>
              </a:spcBef>
              <a:tabLst>
                <a:tab pos="311340" algn="l"/>
              </a:tabLst>
            </a:pPr>
            <a:r>
              <a:rPr lang="hy-AM" sz="1600" i="0" spc="-10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	</a:t>
            </a:r>
            <a:r>
              <a:rPr lang="en-US" sz="1600" i="0" spc="-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spc="-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Occupies an area of about</a:t>
            </a:r>
            <a:r>
              <a:rPr lang="hy-AM" sz="1600" i="0" spc="-1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3,2</a:t>
            </a:r>
            <a:r>
              <a:rPr lang="en-US" sz="1600" i="0" spc="-1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hectares</a:t>
            </a:r>
            <a:r>
              <a:rPr lang="hy-AM" sz="1600" i="0" spc="-1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sz="1600" i="0" spc="-18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>
              <a:spcBef>
                <a:spcPts val="965"/>
              </a:spcBef>
              <a:tabLst>
                <a:tab pos="311340" algn="l"/>
              </a:tabLst>
            </a:pPr>
            <a:r>
              <a:rPr lang="hy-AM" sz="1600" i="0" spc="-10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	</a:t>
            </a:r>
            <a:r>
              <a:rPr lang="en-US" sz="1600" i="0" spc="-10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spc="-10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 price:</a:t>
            </a:r>
            <a:r>
              <a:rPr lang="hy-AM" sz="1600" i="0" spc="-10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7,946,093,08  </a:t>
            </a:r>
            <a:r>
              <a:rPr lang="en-US" sz="1600" i="0" spc="-10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USD dollars</a:t>
            </a:r>
            <a:endParaRPr lang="hy-AM" sz="1600" i="0" spc="-105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>
              <a:spcBef>
                <a:spcPts val="877"/>
              </a:spcBef>
              <a:tabLst>
                <a:tab pos="311340" algn="l"/>
              </a:tabLst>
            </a:pPr>
            <a:r>
              <a:rPr lang="hy-AM" sz="1600" b="1" i="0" spc="-105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</a:p>
          <a:p>
            <a:pPr marL="11139">
              <a:spcBef>
                <a:spcPts val="877"/>
              </a:spcBef>
              <a:tabLst>
                <a:tab pos="311340" algn="l"/>
              </a:tabLst>
            </a:pPr>
            <a:r>
              <a:rPr lang="hy-AM" sz="1600" b="1" i="0" spc="-105" dirty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sz="1600" b="1" i="0" spc="-10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Scheduled works</a:t>
            </a:r>
            <a:endParaRPr lang="hy-AM" sz="1600" b="1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974">
              <a:lnSpc>
                <a:spcPct val="150000"/>
              </a:lnSpc>
              <a:spcBef>
                <a:spcPts val="263"/>
              </a:spcBef>
              <a:tabLst>
                <a:tab pos="3964431" algn="l"/>
              </a:tabLst>
            </a:pPr>
            <a:r>
              <a:rPr lang="hy-AM" sz="1600" i="0"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  </a:t>
            </a:r>
            <a:r>
              <a:rPr lang="en-US" sz="1600" i="0" spc="-7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Partial replacement of </a:t>
            </a:r>
            <a:r>
              <a:rPr lang="hy-AM" sz="1600" i="0" spc="-7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220, 110, 6 </a:t>
            </a:r>
            <a:r>
              <a:rPr lang="en-US" sz="1600" i="0" spc="-7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 OSY</a:t>
            </a:r>
            <a:endParaRPr lang="hy-AM" sz="1600" i="0" spc="-75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974">
              <a:lnSpc>
                <a:spcPct val="150000"/>
              </a:lnSpc>
              <a:spcBef>
                <a:spcPts val="263"/>
              </a:spcBef>
              <a:tabLst>
                <a:tab pos="3964431" algn="l"/>
              </a:tabLst>
            </a:pPr>
            <a:r>
              <a:rPr lang="hy-AM" sz="1600" i="0"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  </a:t>
            </a:r>
            <a:r>
              <a:rPr lang="en-US" sz="1600" i="0" spc="-7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Reconstruction of </a:t>
            </a:r>
            <a:r>
              <a:rPr lang="hy-AM" sz="1600" i="0" spc="-7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220/</a:t>
            </a:r>
            <a:r>
              <a:rPr lang="hy-AM" sz="1600" i="0" spc="-3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110/10  </a:t>
            </a:r>
            <a:r>
              <a:rPr lang="en-US" sz="1600" i="0" spc="-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 autotransformers</a:t>
            </a:r>
            <a:r>
              <a:rPr lang="hy-AM" sz="1600" i="0" spc="-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600" i="0" spc="-4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974">
              <a:lnSpc>
                <a:spcPct val="150000"/>
              </a:lnSpc>
              <a:spcBef>
                <a:spcPts val="263"/>
              </a:spcBef>
              <a:tabLst>
                <a:tab pos="3964431" algn="l"/>
              </a:tabLst>
            </a:pPr>
            <a:r>
              <a:rPr lang="hy-AM" sz="1600" i="0"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  </a:t>
            </a:r>
            <a:r>
              <a:rPr lang="en-US" sz="1600" i="0" spc="-7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Repairment of two power transformers</a:t>
            </a:r>
            <a:endParaRPr lang="hy-AM" sz="160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974">
              <a:lnSpc>
                <a:spcPct val="150000"/>
              </a:lnSpc>
              <a:spcBef>
                <a:spcPts val="263"/>
              </a:spcBef>
              <a:tabLst>
                <a:tab pos="3964431" algn="l"/>
              </a:tabLst>
            </a:pPr>
            <a:r>
              <a:rPr lang="hy-AM" sz="1600" i="0"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  </a:t>
            </a:r>
            <a:r>
              <a:rPr lang="en-US" sz="1600" i="0" spc="-7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Replacement of </a:t>
            </a:r>
            <a:r>
              <a:rPr lang="hy-AM" sz="1600" i="0" spc="-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hy-AM" sz="1600" i="0" spc="-13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0" spc="-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 CSG equipment</a:t>
            </a:r>
            <a:endParaRPr lang="hy-AM" sz="160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974">
              <a:lnSpc>
                <a:spcPct val="150000"/>
              </a:lnSpc>
              <a:spcBef>
                <a:spcPts val="263"/>
              </a:spcBef>
              <a:tabLst>
                <a:tab pos="3964431" algn="l"/>
              </a:tabLst>
            </a:pPr>
            <a:r>
              <a:rPr lang="hy-AM" sz="1600" i="0"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  </a:t>
            </a:r>
            <a:r>
              <a:rPr lang="en-US" sz="1600" i="0" spc="-7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Overhaul of Control building and replacement of equipment</a:t>
            </a:r>
            <a:endParaRPr lang="hy-AM" sz="1600" i="0" spc="-28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974">
              <a:lnSpc>
                <a:spcPct val="150000"/>
              </a:lnSpc>
              <a:spcBef>
                <a:spcPts val="263"/>
              </a:spcBef>
              <a:tabLst>
                <a:tab pos="3964431" algn="l"/>
              </a:tabLst>
            </a:pPr>
            <a:r>
              <a:rPr lang="hy-AM" sz="1600" i="0" spc="-7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   </a:t>
            </a:r>
            <a:r>
              <a:rPr lang="en-US" sz="1600" i="0" spc="-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Installation of SCADA system</a:t>
            </a:r>
          </a:p>
          <a:p>
            <a:pPr marL="77974">
              <a:lnSpc>
                <a:spcPct val="150000"/>
              </a:lnSpc>
              <a:spcBef>
                <a:spcPts val="263"/>
              </a:spcBef>
              <a:tabLst>
                <a:tab pos="3964431" algn="l"/>
              </a:tabLst>
            </a:pPr>
            <a:r>
              <a:rPr lang="en-US" sz="1600" i="0" spc="-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of works is foreseen in 2024.</a:t>
            </a:r>
          </a:p>
          <a:p>
            <a:pPr marL="77974">
              <a:lnSpc>
                <a:spcPct val="150000"/>
              </a:lnSpc>
              <a:spcBef>
                <a:spcPts val="263"/>
              </a:spcBef>
              <a:tabLst>
                <a:tab pos="3964431" algn="l"/>
              </a:tabLst>
            </a:pPr>
            <a:endParaRPr lang="en-US" sz="1600" i="0" spc="-4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974">
              <a:lnSpc>
                <a:spcPct val="150000"/>
              </a:lnSpc>
              <a:spcBef>
                <a:spcPts val="263"/>
              </a:spcBef>
              <a:tabLst>
                <a:tab pos="3964431" algn="l"/>
              </a:tabLst>
            </a:pPr>
            <a:endParaRPr lang="en-US" sz="1600" i="0" spc="-4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974">
              <a:lnSpc>
                <a:spcPct val="150000"/>
              </a:lnSpc>
              <a:spcBef>
                <a:spcPts val="263"/>
              </a:spcBef>
              <a:tabLst>
                <a:tab pos="3964431" algn="l"/>
              </a:tabLst>
            </a:pPr>
            <a:endParaRPr lang="en-US" sz="1600" i="0" spc="-4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974">
              <a:lnSpc>
                <a:spcPct val="150000"/>
              </a:lnSpc>
              <a:spcBef>
                <a:spcPts val="263"/>
              </a:spcBef>
              <a:tabLst>
                <a:tab pos="3964431" algn="l"/>
              </a:tabLst>
            </a:pPr>
            <a:r>
              <a:rPr lang="en-US" sz="1600" i="0" spc="-4" dirty="0">
                <a:solidFill>
                  <a:srgbClr val="888888"/>
                </a:solidFill>
                <a:latin typeface="Trebuchet MS"/>
                <a:cs typeface="Trebuchet MS"/>
                <a:hlinkClick r:id="rId2"/>
              </a:rPr>
              <a:t>http://www.hven.am/</a:t>
            </a:r>
            <a:endParaRPr lang="en-US" sz="1600" i="0" dirty="0">
              <a:latin typeface="Trebuchet MS"/>
              <a:cs typeface="Trebuchet MS"/>
            </a:endParaRPr>
          </a:p>
          <a:p>
            <a:pPr marL="77974">
              <a:lnSpc>
                <a:spcPct val="150000"/>
              </a:lnSpc>
              <a:spcBef>
                <a:spcPts val="263"/>
              </a:spcBef>
              <a:tabLst>
                <a:tab pos="3964431" algn="l"/>
              </a:tabLst>
            </a:pPr>
            <a:endParaRPr lang="en-US" sz="160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 descr="Изображение выглядит как небо, внешний, здание, провод&#10;&#10;Автоматически созданное описание">
            <a:extLst>
              <a:ext uri="{FF2B5EF4-FFF2-40B4-BE49-F238E27FC236}">
                <a16:creationId xmlns:a16="http://schemas.microsoft.com/office/drawing/2014/main" id="{1073F16F-915A-93D6-5936-71B6EE5E684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1915" y="1164771"/>
            <a:ext cx="4282483" cy="2406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429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FFC808-6516-BB51-DC84-2A04855C7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300" y="276224"/>
            <a:ext cx="9407886" cy="863954"/>
          </a:xfrm>
        </p:spPr>
        <p:txBody>
          <a:bodyPr/>
          <a:lstStyle/>
          <a:p>
            <a:r>
              <a:rPr lang="hy-AM" sz="2807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br>
              <a:rPr lang="en-US" sz="2807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2807" dirty="0">
                <a:solidFill>
                  <a:schemeClr val="accent3">
                    <a:lumMod val="75000"/>
                  </a:schemeClr>
                </a:solidFill>
              </a:rPr>
              <a:t>Expected Outcome</a:t>
            </a:r>
            <a:endParaRPr lang="ru-RU" sz="2807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9E669FC-0DCB-5C3A-F870-12162F9D8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2211" y="1876425"/>
            <a:ext cx="7980089" cy="6052619"/>
          </a:xfrm>
        </p:spPr>
        <p:txBody>
          <a:bodyPr/>
          <a:lstStyle/>
          <a:p>
            <a:pPr marL="11139" algn="just">
              <a:lnSpc>
                <a:spcPct val="150000"/>
              </a:lnSpc>
              <a:spcBef>
                <a:spcPts val="649"/>
              </a:spcBef>
              <a:tabLst>
                <a:tab pos="311340" algn="l"/>
              </a:tabLst>
            </a:pPr>
            <a:r>
              <a:rPr lang="en-US" i="0" spc="-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In the result of Project implementation</a:t>
            </a:r>
            <a:endParaRPr lang="hy-AM" i="0" spc="-4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 algn="just">
              <a:lnSpc>
                <a:spcPct val="150000"/>
              </a:lnSpc>
              <a:spcBef>
                <a:spcPts val="649"/>
              </a:spcBef>
              <a:tabLst>
                <a:tab pos="311340" algn="l"/>
              </a:tabLst>
            </a:pPr>
            <a:r>
              <a:rPr lang="ru-RU" i="0" spc="-10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 </a:t>
            </a:r>
            <a:r>
              <a:rPr lang="en-US" i="0" spc="-10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i="0" spc="-10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Reliability and capacity of power transmission network will be increased </a:t>
            </a:r>
          </a:p>
          <a:p>
            <a:pPr marL="11139" algn="just">
              <a:lnSpc>
                <a:spcPct val="150000"/>
              </a:lnSpc>
              <a:spcBef>
                <a:spcPts val="649"/>
              </a:spcBef>
              <a:tabLst>
                <a:tab pos="311340" algn="l"/>
              </a:tabLst>
            </a:pPr>
            <a:r>
              <a:rPr lang="ru-RU" i="0" spc="-10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</a:t>
            </a:r>
            <a:r>
              <a:rPr lang="en-US" i="0" spc="-10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i="0" spc="-10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Operational effectiveness</a:t>
            </a:r>
            <a:r>
              <a:rPr lang="hy-AM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i="0" spc="-10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Energy system will be increased </a:t>
            </a:r>
          </a:p>
          <a:p>
            <a:pPr marL="11139" algn="just">
              <a:lnSpc>
                <a:spcPct val="150000"/>
              </a:lnSpc>
              <a:spcBef>
                <a:spcPts val="649"/>
              </a:spcBef>
              <a:tabLst>
                <a:tab pos="311340" algn="l"/>
              </a:tabLst>
            </a:pPr>
            <a:r>
              <a:rPr lang="ru-RU" i="0" spc="-10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</a:t>
            </a:r>
            <a:r>
              <a:rPr lang="en-US" i="0" spc="-105" dirty="0">
                <a:latin typeface="Arial" panose="020B0604020202020204" pitchFamily="34" charset="0"/>
                <a:cs typeface="Arial" panose="020B0604020202020204" pitchFamily="34" charset="0"/>
              </a:rPr>
              <a:t>     Operational costs of substations will be reduced </a:t>
            </a:r>
          </a:p>
          <a:p>
            <a:pPr marL="11139" algn="just">
              <a:lnSpc>
                <a:spcPct val="150000"/>
              </a:lnSpc>
              <a:spcBef>
                <a:spcPts val="649"/>
              </a:spcBef>
              <a:tabLst>
                <a:tab pos="311340" algn="l"/>
              </a:tabLst>
            </a:pPr>
            <a:r>
              <a:rPr lang="ru-RU" i="0" spc="-10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</a:t>
            </a:r>
            <a:r>
              <a:rPr lang="hy-AM" i="0" spc="-10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0" spc="-105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i="0" spc="-4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Emergency outages due to equipment failure will be reduced</a:t>
            </a:r>
          </a:p>
          <a:p>
            <a:pPr marL="11139" algn="just">
              <a:lnSpc>
                <a:spcPct val="150000"/>
              </a:lnSpc>
              <a:spcBef>
                <a:spcPts val="649"/>
              </a:spcBef>
              <a:tabLst>
                <a:tab pos="311340" algn="l"/>
              </a:tabLst>
            </a:pPr>
            <a:endParaRPr lang="en-US" sz="1579" i="0" spc="-4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 algn="just">
              <a:lnSpc>
                <a:spcPct val="150000"/>
              </a:lnSpc>
              <a:spcBef>
                <a:spcPts val="649"/>
              </a:spcBef>
              <a:tabLst>
                <a:tab pos="311340" algn="l"/>
              </a:tabLst>
            </a:pPr>
            <a:endParaRPr lang="en-US" sz="1579" i="0" spc="-4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 algn="just">
              <a:lnSpc>
                <a:spcPct val="150000"/>
              </a:lnSpc>
              <a:spcBef>
                <a:spcPts val="649"/>
              </a:spcBef>
              <a:tabLst>
                <a:tab pos="311340" algn="l"/>
              </a:tabLst>
            </a:pPr>
            <a:endParaRPr lang="en-US" sz="1579" i="0" spc="-4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 algn="just">
              <a:lnSpc>
                <a:spcPct val="150000"/>
              </a:lnSpc>
              <a:spcBef>
                <a:spcPts val="649"/>
              </a:spcBef>
              <a:tabLst>
                <a:tab pos="311340" algn="l"/>
              </a:tabLst>
            </a:pPr>
            <a:endParaRPr lang="en-US" sz="1579" i="0" spc="-4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 algn="just">
              <a:lnSpc>
                <a:spcPct val="150000"/>
              </a:lnSpc>
              <a:spcBef>
                <a:spcPts val="649"/>
              </a:spcBef>
              <a:tabLst>
                <a:tab pos="311340" algn="l"/>
              </a:tabLst>
            </a:pPr>
            <a:endParaRPr lang="en-US" sz="1579" i="0" spc="-4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 algn="just">
              <a:lnSpc>
                <a:spcPct val="150000"/>
              </a:lnSpc>
              <a:spcBef>
                <a:spcPts val="649"/>
              </a:spcBef>
              <a:tabLst>
                <a:tab pos="311340" algn="l"/>
              </a:tabLst>
            </a:pPr>
            <a:r>
              <a:rPr lang="en-US" sz="800" spc="-4" dirty="0">
                <a:solidFill>
                  <a:srgbClr val="888888"/>
                </a:solidFill>
                <a:latin typeface="Trebuchet MS"/>
                <a:cs typeface="Trebuchet MS"/>
                <a:hlinkClick r:id="rId2"/>
              </a:rPr>
              <a:t>http://www.hven.am/</a:t>
            </a:r>
            <a:endParaRPr lang="en-US" sz="800" dirty="0">
              <a:latin typeface="Trebuchet MS"/>
              <a:cs typeface="Trebuchet MS"/>
            </a:endParaRPr>
          </a:p>
          <a:p>
            <a:pPr marL="11139" algn="just">
              <a:lnSpc>
                <a:spcPct val="150000"/>
              </a:lnSpc>
              <a:spcBef>
                <a:spcPts val="649"/>
              </a:spcBef>
              <a:tabLst>
                <a:tab pos="311340" algn="l"/>
              </a:tabLst>
            </a:pPr>
            <a:endParaRPr lang="hy-AM" sz="1579" i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1897" marR="951285" indent="-300758" algn="just">
              <a:lnSpc>
                <a:spcPct val="150000"/>
              </a:lnSpc>
              <a:spcBef>
                <a:spcPts val="868"/>
              </a:spcBef>
              <a:tabLst>
                <a:tab pos="311340" algn="l"/>
              </a:tabLst>
            </a:pPr>
            <a:endParaRPr lang="hy-AM" sz="1579" i="0" dirty="0"/>
          </a:p>
          <a:p>
            <a:endParaRPr lang="ru-RU" i="0" dirty="0"/>
          </a:p>
        </p:txBody>
      </p:sp>
      <p:pic>
        <p:nvPicPr>
          <p:cNvPr id="4" name="object 15">
            <a:extLst>
              <a:ext uri="{FF2B5EF4-FFF2-40B4-BE49-F238E27FC236}">
                <a16:creationId xmlns:a16="http://schemas.microsoft.com/office/drawing/2014/main" id="{D89C35C9-8DBE-E742-9A82-6106945BE231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594100" y="4633794"/>
            <a:ext cx="3943191" cy="2105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834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583</TotalTime>
  <Words>584</Words>
  <Application>Microsoft Office PowerPoint</Application>
  <PresentationFormat>Произвольный</PresentationFormat>
  <Paragraphs>90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Lucida Sans Unicode</vt:lpstr>
      <vt:lpstr>Trebuchet MS</vt:lpstr>
      <vt:lpstr>Office Theme</vt:lpstr>
      <vt:lpstr>Презентация PowerPoint</vt:lpstr>
      <vt:lpstr>Project main data</vt:lpstr>
      <vt:lpstr>Project Objective</vt:lpstr>
      <vt:lpstr>Reconstruction110/10/6 kV “Vanadzor-1" substation </vt:lpstr>
      <vt:lpstr>Reconstruction of 110/10kV “Charentsavan-3" substation                        </vt:lpstr>
      <vt:lpstr>Reconstruction of 220/110/10 kV “Zovuni" substation</vt:lpstr>
      <vt:lpstr>  Expected Outcome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«Իրան-Հայաստան 400կՎ էլեկտրահաղորդման օդային գծի և համապատասխան ենթակայանի («Նորավան» 400/220/20կՎ) կառուցում» ծրագիր</dc:title>
  <dc:creator>HVEN IPID</dc:creator>
  <cp:lastModifiedBy>HVEN</cp:lastModifiedBy>
  <cp:revision>140</cp:revision>
  <dcterms:created xsi:type="dcterms:W3CDTF">2023-01-16T10:31:47Z</dcterms:created>
  <dcterms:modified xsi:type="dcterms:W3CDTF">2023-01-26T08:02:54Z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2023-01-16T00:00:00Z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2023-01-16T00:00:00Z</vt:filetime>
  </property>
  <property fmtid="{D5CDD505-2E9C-101B-9397-08002B2CF9AE}" pid="5" name="Producer">
    <vt:lpwstr>www.ilovepdf.com</vt:lpwstr>
  </property>
</Properties>
</file>