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70" r:id="rId2"/>
    <p:sldId id="271" r:id="rId3"/>
    <p:sldId id="272" r:id="rId4"/>
    <p:sldId id="274" r:id="rId5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97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CAFA3-E114-4674-9834-F4F26972A46F}" type="datetimeFigureOut">
              <a:rPr lang="ru-RU" smtClean="0"/>
              <a:t>26.01.2023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D81EC-E709-4E15-86BC-1807CB8C7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02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329" y="635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906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80829" y="1783464"/>
            <a:ext cx="1511935" cy="5074920"/>
          </a:xfrm>
          <a:custGeom>
            <a:avLst/>
            <a:gdLst/>
            <a:ahLst/>
            <a:cxnLst/>
            <a:rect l="l" t="t" r="r" b="b"/>
            <a:pathLst>
              <a:path w="1511934" h="5074920">
                <a:moveTo>
                  <a:pt x="1511553" y="0"/>
                </a:moveTo>
                <a:lnTo>
                  <a:pt x="0" y="5074535"/>
                </a:lnTo>
                <a:lnTo>
                  <a:pt x="1511553" y="5074535"/>
                </a:lnTo>
                <a:lnTo>
                  <a:pt x="1511553" y="0"/>
                </a:lnTo>
                <a:close/>
              </a:path>
            </a:pathLst>
          </a:custGeom>
          <a:solidFill>
            <a:srgbClr val="90C224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604374" y="0"/>
            <a:ext cx="1088390" cy="6178550"/>
          </a:xfrm>
          <a:custGeom>
            <a:avLst/>
            <a:gdLst/>
            <a:ahLst/>
            <a:cxnLst/>
            <a:rect l="l" t="t" r="r" b="b"/>
            <a:pathLst>
              <a:path w="1088390" h="6178550">
                <a:moveTo>
                  <a:pt x="1088008" y="0"/>
                </a:moveTo>
                <a:lnTo>
                  <a:pt x="0" y="0"/>
                </a:lnTo>
                <a:lnTo>
                  <a:pt x="1088008" y="6177967"/>
                </a:lnTo>
                <a:lnTo>
                  <a:pt x="1088008" y="0"/>
                </a:lnTo>
                <a:close/>
              </a:path>
            </a:pathLst>
          </a:custGeom>
          <a:solidFill>
            <a:srgbClr val="90C224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31909" y="4800570"/>
            <a:ext cx="1760855" cy="2058035"/>
          </a:xfrm>
          <a:custGeom>
            <a:avLst/>
            <a:gdLst/>
            <a:ahLst/>
            <a:cxnLst/>
            <a:rect l="l" t="t" r="r" b="b"/>
            <a:pathLst>
              <a:path w="1760854" h="2058034">
                <a:moveTo>
                  <a:pt x="1760473" y="0"/>
                </a:moveTo>
                <a:lnTo>
                  <a:pt x="0" y="2057429"/>
                </a:lnTo>
                <a:lnTo>
                  <a:pt x="1760473" y="2057429"/>
                </a:lnTo>
                <a:lnTo>
                  <a:pt x="1760473" y="0"/>
                </a:lnTo>
                <a:close/>
              </a:path>
            </a:pathLst>
          </a:custGeom>
          <a:solidFill>
            <a:srgbClr val="529F1F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37039" y="0"/>
            <a:ext cx="1355725" cy="3766820"/>
          </a:xfrm>
          <a:custGeom>
            <a:avLst/>
            <a:gdLst/>
            <a:ahLst/>
            <a:cxnLst/>
            <a:rect l="l" t="t" r="r" b="b"/>
            <a:pathLst>
              <a:path w="1355725" h="3766820">
                <a:moveTo>
                  <a:pt x="1355343" y="0"/>
                </a:moveTo>
                <a:lnTo>
                  <a:pt x="0" y="0"/>
                </a:lnTo>
                <a:lnTo>
                  <a:pt x="1355343" y="3766781"/>
                </a:lnTo>
                <a:lnTo>
                  <a:pt x="1355343" y="0"/>
                </a:lnTo>
                <a:close/>
              </a:path>
            </a:pathLst>
          </a:custGeom>
          <a:solidFill>
            <a:srgbClr val="3D7817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371454" y="6280846"/>
            <a:ext cx="321310" cy="577215"/>
          </a:xfrm>
          <a:custGeom>
            <a:avLst/>
            <a:gdLst/>
            <a:ahLst/>
            <a:cxnLst/>
            <a:rect l="l" t="t" r="r" b="b"/>
            <a:pathLst>
              <a:path w="321309" h="577215">
                <a:moveTo>
                  <a:pt x="320927" y="0"/>
                </a:moveTo>
                <a:lnTo>
                  <a:pt x="0" y="577153"/>
                </a:lnTo>
                <a:lnTo>
                  <a:pt x="320927" y="577153"/>
                </a:lnTo>
                <a:lnTo>
                  <a:pt x="320927" y="0"/>
                </a:lnTo>
                <a:close/>
              </a:path>
            </a:pathLst>
          </a:custGeom>
          <a:solidFill>
            <a:srgbClr val="90C224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0"/>
            <a:ext cx="842644" cy="5666105"/>
          </a:xfrm>
          <a:custGeom>
            <a:avLst/>
            <a:gdLst/>
            <a:ahLst/>
            <a:cxnLst/>
            <a:rect l="l" t="t" r="r" b="b"/>
            <a:pathLst>
              <a:path w="842644" h="5666105">
                <a:moveTo>
                  <a:pt x="842644" y="0"/>
                </a:moveTo>
                <a:lnTo>
                  <a:pt x="0" y="0"/>
                </a:lnTo>
                <a:lnTo>
                  <a:pt x="0" y="5666105"/>
                </a:lnTo>
                <a:lnTo>
                  <a:pt x="842644" y="0"/>
                </a:lnTo>
                <a:close/>
              </a:path>
            </a:pathLst>
          </a:custGeom>
          <a:solidFill>
            <a:srgbClr val="90C224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13102" y="2026920"/>
            <a:ext cx="7403465" cy="1224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329" y="635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906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80829" y="1783464"/>
            <a:ext cx="1511935" cy="5074920"/>
          </a:xfrm>
          <a:custGeom>
            <a:avLst/>
            <a:gdLst/>
            <a:ahLst/>
            <a:cxnLst/>
            <a:rect l="l" t="t" r="r" b="b"/>
            <a:pathLst>
              <a:path w="1511934" h="5074920">
                <a:moveTo>
                  <a:pt x="1511553" y="0"/>
                </a:moveTo>
                <a:lnTo>
                  <a:pt x="0" y="5074535"/>
                </a:lnTo>
                <a:lnTo>
                  <a:pt x="1511553" y="5074535"/>
                </a:lnTo>
                <a:lnTo>
                  <a:pt x="1511553" y="0"/>
                </a:lnTo>
                <a:close/>
              </a:path>
            </a:pathLst>
          </a:custGeom>
          <a:solidFill>
            <a:srgbClr val="90C224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604374" y="0"/>
            <a:ext cx="1088390" cy="6178550"/>
          </a:xfrm>
          <a:custGeom>
            <a:avLst/>
            <a:gdLst/>
            <a:ahLst/>
            <a:cxnLst/>
            <a:rect l="l" t="t" r="r" b="b"/>
            <a:pathLst>
              <a:path w="1088390" h="6178550">
                <a:moveTo>
                  <a:pt x="1088008" y="0"/>
                </a:moveTo>
                <a:lnTo>
                  <a:pt x="0" y="0"/>
                </a:lnTo>
                <a:lnTo>
                  <a:pt x="1088008" y="6177967"/>
                </a:lnTo>
                <a:lnTo>
                  <a:pt x="1088008" y="0"/>
                </a:lnTo>
                <a:close/>
              </a:path>
            </a:pathLst>
          </a:custGeom>
          <a:solidFill>
            <a:srgbClr val="90C224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31909" y="4800570"/>
            <a:ext cx="1760855" cy="2058035"/>
          </a:xfrm>
          <a:custGeom>
            <a:avLst/>
            <a:gdLst/>
            <a:ahLst/>
            <a:cxnLst/>
            <a:rect l="l" t="t" r="r" b="b"/>
            <a:pathLst>
              <a:path w="1760854" h="2058034">
                <a:moveTo>
                  <a:pt x="1760473" y="0"/>
                </a:moveTo>
                <a:lnTo>
                  <a:pt x="0" y="2057429"/>
                </a:lnTo>
                <a:lnTo>
                  <a:pt x="1760473" y="2057429"/>
                </a:lnTo>
                <a:lnTo>
                  <a:pt x="1760473" y="0"/>
                </a:lnTo>
                <a:close/>
              </a:path>
            </a:pathLst>
          </a:custGeom>
          <a:solidFill>
            <a:srgbClr val="529F1F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37039" y="0"/>
            <a:ext cx="1355725" cy="3766820"/>
          </a:xfrm>
          <a:custGeom>
            <a:avLst/>
            <a:gdLst/>
            <a:ahLst/>
            <a:cxnLst/>
            <a:rect l="l" t="t" r="r" b="b"/>
            <a:pathLst>
              <a:path w="1355725" h="3766820">
                <a:moveTo>
                  <a:pt x="1355343" y="0"/>
                </a:moveTo>
                <a:lnTo>
                  <a:pt x="0" y="0"/>
                </a:lnTo>
                <a:lnTo>
                  <a:pt x="1355343" y="3766781"/>
                </a:lnTo>
                <a:lnTo>
                  <a:pt x="1355343" y="0"/>
                </a:lnTo>
                <a:close/>
              </a:path>
            </a:pathLst>
          </a:custGeom>
          <a:solidFill>
            <a:srgbClr val="3D7817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371454" y="6280846"/>
            <a:ext cx="321310" cy="577215"/>
          </a:xfrm>
          <a:custGeom>
            <a:avLst/>
            <a:gdLst/>
            <a:ahLst/>
            <a:cxnLst/>
            <a:rect l="l" t="t" r="r" b="b"/>
            <a:pathLst>
              <a:path w="321309" h="577215">
                <a:moveTo>
                  <a:pt x="320927" y="0"/>
                </a:moveTo>
                <a:lnTo>
                  <a:pt x="0" y="577153"/>
                </a:lnTo>
                <a:lnTo>
                  <a:pt x="320927" y="577153"/>
                </a:lnTo>
                <a:lnTo>
                  <a:pt x="320927" y="0"/>
                </a:lnTo>
                <a:close/>
              </a:path>
            </a:pathLst>
          </a:custGeom>
          <a:solidFill>
            <a:srgbClr val="90C224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2004" y="877951"/>
            <a:ext cx="7704455" cy="741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0500" y="1829180"/>
            <a:ext cx="7170420" cy="31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hven.a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003300" y="1888240"/>
            <a:ext cx="8610599" cy="1672679"/>
          </a:xfrm>
          <a:prstGeom prst="rect">
            <a:avLst/>
          </a:prstGeom>
        </p:spPr>
        <p:txBody>
          <a:bodyPr vert="horz" wrap="square" lIns="0" tIns="10582" rIns="0" bIns="0" rtlCol="0">
            <a:spAutoFit/>
          </a:bodyPr>
          <a:lstStyle/>
          <a:p>
            <a:pPr marL="11139" marR="4456" indent="277365">
              <a:spcBef>
                <a:spcPts val="83"/>
              </a:spcBef>
            </a:pPr>
            <a:r>
              <a:rPr spc="-9" dirty="0">
                <a:solidFill>
                  <a:schemeClr val="tx2">
                    <a:lumMod val="75000"/>
                  </a:schemeClr>
                </a:solidFill>
              </a:rPr>
              <a:t>          </a:t>
            </a:r>
            <a:r>
              <a:rPr b="1" spc="-9" dirty="0">
                <a:solidFill>
                  <a:schemeClr val="tx2">
                    <a:lumMod val="75000"/>
                  </a:schemeClr>
                </a:solidFill>
              </a:rPr>
              <a:t>«Էլեկտրահաղորդման</a:t>
            </a:r>
            <a:r>
              <a:rPr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b="1" spc="-4" dirty="0" err="1">
                <a:solidFill>
                  <a:schemeClr val="tx2">
                    <a:lumMod val="75000"/>
                  </a:schemeClr>
                </a:solidFill>
              </a:rPr>
              <a:t>ցանցի</a:t>
            </a:r>
            <a:r>
              <a:rPr b="1" spc="-4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b="1" spc="-4" dirty="0" err="1">
                <a:solidFill>
                  <a:schemeClr val="tx2">
                    <a:lumMod val="75000"/>
                  </a:schemeClr>
                </a:solidFill>
              </a:rPr>
              <a:t>բարելավում</a:t>
            </a:r>
            <a:r>
              <a:rPr b="1" spc="-4" dirty="0">
                <a:solidFill>
                  <a:schemeClr val="tx2">
                    <a:lumMod val="75000"/>
                  </a:schemeClr>
                </a:solidFill>
              </a:rPr>
              <a:t>»</a:t>
            </a:r>
            <a:r>
              <a:rPr b="1" spc="9" dirty="0">
                <a:solidFill>
                  <a:schemeClr val="tx2">
                    <a:lumMod val="75000"/>
                  </a:schemeClr>
                </a:solidFill>
              </a:rPr>
              <a:t>  </a:t>
            </a:r>
            <a:br>
              <a:rPr b="1" spc="9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y-AM" b="1" spc="9" dirty="0">
                <a:solidFill>
                  <a:schemeClr val="tx2">
                    <a:lumMod val="75000"/>
                  </a:schemeClr>
                </a:solidFill>
              </a:rPr>
              <a:t>                               </a:t>
            </a:r>
            <a:r>
              <a:rPr b="1" spc="-4" dirty="0" err="1">
                <a:solidFill>
                  <a:schemeClr val="tx2">
                    <a:lumMod val="75000"/>
                  </a:schemeClr>
                </a:solidFill>
              </a:rPr>
              <a:t>վարկային</a:t>
            </a:r>
            <a:r>
              <a:rPr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b="1" spc="-4" dirty="0" err="1">
                <a:solidFill>
                  <a:schemeClr val="tx2">
                    <a:lumMod val="75000"/>
                  </a:schemeClr>
                </a:solidFill>
              </a:rPr>
              <a:t>ծրագիր</a:t>
            </a:r>
            <a:br>
              <a:rPr b="1" spc="-4" dirty="0">
                <a:solidFill>
                  <a:schemeClr val="tx2">
                    <a:lumMod val="75000"/>
                  </a:schemeClr>
                </a:solidFill>
              </a:rPr>
            </a:br>
            <a:r>
              <a:rPr spc="-4" dirty="0">
                <a:solidFill>
                  <a:schemeClr val="tx2">
                    <a:lumMod val="75000"/>
                  </a:schemeClr>
                </a:solidFill>
              </a:rPr>
              <a:t>        </a:t>
            </a:r>
            <a:r>
              <a:rPr lang="en-US" spc="-4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pc="-4" dirty="0">
                <a:solidFill>
                  <a:schemeClr val="tx2">
                    <a:lumMod val="75000"/>
                  </a:schemeClr>
                </a:solidFill>
              </a:rPr>
              <a:t>       </a:t>
            </a:r>
            <a:r>
              <a:rPr lang="hy-AM" sz="1800" spc="-4" dirty="0">
                <a:solidFill>
                  <a:schemeClr val="tx2">
                    <a:lumMod val="75000"/>
                  </a:schemeClr>
                </a:solidFill>
              </a:rPr>
              <a:t>220/110/6 «Արարատ-2»կՎ</a:t>
            </a:r>
            <a:r>
              <a:rPr lang="hy-AM" sz="1800" spc="-13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y-AM" sz="1800" spc="-4" dirty="0">
                <a:solidFill>
                  <a:schemeClr val="tx2">
                    <a:lumMod val="75000"/>
                  </a:schemeClr>
                </a:solidFill>
              </a:rPr>
              <a:t>ենթակայանի</a:t>
            </a:r>
            <a:r>
              <a:rPr lang="hy-AM" sz="1800" spc="4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hy-AM" sz="1800" spc="-4" dirty="0">
                <a:solidFill>
                  <a:schemeClr val="tx2">
                    <a:lumMod val="75000"/>
                  </a:schemeClr>
                </a:solidFill>
              </a:rPr>
              <a:t>վերակառուցում</a:t>
            </a:r>
            <a:br>
              <a:rPr lang="hy-AM" sz="1800" i="1" spc="-4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y-AM" sz="1800" i="1" spc="-4" dirty="0">
                <a:solidFill>
                  <a:srgbClr val="404040"/>
                </a:solidFill>
              </a:rPr>
              <a:t>   	     	</a:t>
            </a:r>
            <a:br>
              <a:rPr lang="hy-AM" sz="1800" dirty="0"/>
            </a:br>
            <a:endParaRPr sz="1800" spc="-4" dirty="0"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9866" y="4100476"/>
            <a:ext cx="3071863" cy="2181857"/>
          </a:xfrm>
          <a:prstGeom prst="rect">
            <a:avLst/>
          </a:prstGeom>
        </p:spPr>
      </p:pic>
      <p:pic>
        <p:nvPicPr>
          <p:cNvPr id="9" name="Рисунок 8" descr="Изображение выглядит как небо, внешний, линия&#10;&#10;Автоматически созданное описание">
            <a:extLst>
              <a:ext uri="{FF2B5EF4-FFF2-40B4-BE49-F238E27FC236}">
                <a16:creationId xmlns:a16="http://schemas.microsoft.com/office/drawing/2014/main" id="{90E4B4FD-266F-2E46-149D-526521D4E6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844" y="4100476"/>
            <a:ext cx="3295571" cy="2197047"/>
          </a:xfrm>
          <a:prstGeom prst="rect">
            <a:avLst/>
          </a:prstGeom>
        </p:spPr>
      </p:pic>
      <p:pic>
        <p:nvPicPr>
          <p:cNvPr id="3" name="Рисунок 2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DA79D2EF-AF9F-9B17-A69C-43BD14BF73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00" y="123825"/>
            <a:ext cx="3200400" cy="17882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3214" y="261646"/>
            <a:ext cx="5216886" cy="380580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11139">
              <a:spcBef>
                <a:spcPts val="88"/>
              </a:spcBef>
            </a:pPr>
            <a:r>
              <a:rPr lang="hy-AM" dirty="0"/>
              <a:t>Ծրագրի</a:t>
            </a:r>
            <a:r>
              <a:rPr lang="hy-AM" spc="-149" dirty="0"/>
              <a:t> </a:t>
            </a:r>
            <a:r>
              <a:rPr lang="hy-AM" dirty="0"/>
              <a:t>հիմնական</a:t>
            </a:r>
            <a:r>
              <a:rPr lang="hy-AM" spc="-114" dirty="0"/>
              <a:t> տվյալները</a:t>
            </a:r>
            <a:endParaRPr spc="-26" dirty="0"/>
          </a:p>
        </p:txBody>
      </p:sp>
      <p:sp>
        <p:nvSpPr>
          <p:cNvPr id="3" name="object 3"/>
          <p:cNvSpPr txBox="1"/>
          <p:nvPr/>
        </p:nvSpPr>
        <p:spPr>
          <a:xfrm>
            <a:off x="686800" y="962025"/>
            <a:ext cx="8941550" cy="6219704"/>
          </a:xfrm>
          <a:prstGeom prst="rect">
            <a:avLst/>
          </a:prstGeom>
        </p:spPr>
        <p:txBody>
          <a:bodyPr vert="horz" wrap="square" lIns="0" tIns="121972" rIns="0" bIns="0" rtlCol="0">
            <a:spAutoFit/>
          </a:bodyPr>
          <a:lstStyle/>
          <a:p>
            <a:pPr marL="77974" indent="-66835">
              <a:spcBef>
                <a:spcPts val="960"/>
              </a:spcBef>
              <a:tabLst>
                <a:tab pos="311340" algn="l"/>
              </a:tabLst>
            </a:pPr>
            <a:r>
              <a:rPr lang="hy-AM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en-US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Պայմանագրի</a:t>
            </a:r>
            <a:r>
              <a:rPr lang="hy-AM" sz="16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գումարը</a:t>
            </a:r>
            <a:r>
              <a:rPr lang="hy-AM" sz="1600" spc="-3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hy-AM" sz="1600" spc="-18" dirty="0">
                <a:latin typeface="Arial" panose="020B0604020202020204" pitchFamily="34" charset="0"/>
                <a:cs typeface="Arial" panose="020B0604020202020204" pitchFamily="34" charset="0"/>
              </a:rPr>
              <a:t> 13,138,984․8 </a:t>
            </a:r>
            <a:r>
              <a:rPr lang="hy-AM" sz="16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ԱՄՆ</a:t>
            </a:r>
            <a:r>
              <a:rPr lang="hy-AM" sz="1600" spc="-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դոլար</a:t>
            </a:r>
          </a:p>
          <a:p>
            <a:pPr marL="77974" indent="-66835">
              <a:spcBef>
                <a:spcPts val="960"/>
              </a:spcBef>
              <a:tabLst>
                <a:tab pos="311340" algn="l"/>
              </a:tabLst>
            </a:pPr>
            <a:r>
              <a:rPr lang="hy-AM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en-US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hy-AM" sz="1600" spc="-132" dirty="0">
                <a:latin typeface="Arial" panose="020B0604020202020204" pitchFamily="34" charset="0"/>
                <a:cs typeface="Arial" panose="020B0604020202020204" pitchFamily="34" charset="0"/>
              </a:rPr>
              <a:t>Ֆ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ինանսավորող 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կազմակերպությունը 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Վերակառուցման 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և զարգացման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spc="-43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77974" indent="-66835">
              <a:spcBef>
                <a:spcPts val="960"/>
              </a:spcBef>
              <a:tabLst>
                <a:tab pos="311340" algn="l"/>
              </a:tabLst>
            </a:pPr>
            <a:r>
              <a:rPr lang="hy-AM" sz="1600" spc="-430" dirty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1600" spc="-43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միջազգային</a:t>
            </a:r>
            <a:r>
              <a:rPr lang="hy-AM" sz="16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բանկ</a:t>
            </a:r>
            <a:r>
              <a:rPr lang="hy-AM" sz="16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(ՎԶՄԲ</a:t>
            </a:r>
            <a:r>
              <a:rPr lang="hy-AM" sz="1600" spc="-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hy-AM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spcBef>
                <a:spcPts val="877"/>
              </a:spcBef>
              <a:tabLst>
                <a:tab pos="311340" algn="l"/>
              </a:tabLst>
            </a:pPr>
            <a:r>
              <a:rPr lang="hy-AM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hy-AM" sz="1600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05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hy-AM" sz="1600" spc="-105" dirty="0">
                <a:latin typeface="Arial" panose="020B0604020202020204" pitchFamily="34" charset="0"/>
                <a:cs typeface="Arial" panose="020B0604020202020204" pitchFamily="34" charset="0"/>
              </a:rPr>
              <a:t>Գլխավոր կապալառու </a:t>
            </a:r>
            <a:r>
              <a:rPr lang="en-US" sz="1600" spc="-105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«Կասկադ էներգո» ՍՊԸ </a:t>
            </a:r>
          </a:p>
          <a:p>
            <a:pPr marL="11139">
              <a:spcBef>
                <a:spcPts val="965"/>
              </a:spcBef>
              <a:tabLst>
                <a:tab pos="311340" algn="l"/>
              </a:tabLst>
            </a:pPr>
            <a:r>
              <a:rPr lang="hy-AM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 </a:t>
            </a:r>
            <a:r>
              <a:rPr lang="en-US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hy-AM" sz="1600" spc="-132" dirty="0">
                <a:latin typeface="Arial" panose="020B0604020202020204" pitchFamily="34" charset="0"/>
                <a:cs typeface="Arial" panose="020B0604020202020204" pitchFamily="34" charset="0"/>
              </a:rPr>
              <a:t>Ենթակայանը </a:t>
            </a:r>
            <a:r>
              <a:rPr lang="en-US" sz="1600" spc="-13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spc="-132" dirty="0">
                <a:latin typeface="Arial" panose="020B0604020202020204" pitchFamily="34" charset="0"/>
                <a:cs typeface="Arial" panose="020B0604020202020204" pitchFamily="34" charset="0"/>
              </a:rPr>
              <a:t>շահագործվում  է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1975թ.,</a:t>
            </a:r>
            <a:r>
              <a:rPr lang="hy-AM" sz="1600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գտնվում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 է Արարատի մարզում, 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զբաղեցնում</a:t>
            </a:r>
            <a:r>
              <a:rPr lang="hy-AM" sz="1600" spc="3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139">
              <a:spcBef>
                <a:spcPts val="965"/>
              </a:spcBef>
              <a:tabLst>
                <a:tab pos="311340" algn="l"/>
              </a:tabLst>
            </a:pPr>
            <a:r>
              <a:rPr lang="hy-AM" sz="1600" spc="333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spc="333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է</a:t>
            </a:r>
            <a:r>
              <a:rPr lang="hy-AM" sz="1600" spc="-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4,6</a:t>
            </a:r>
            <a:r>
              <a:rPr lang="hy-AM" sz="16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հա</a:t>
            </a:r>
            <a:r>
              <a:rPr lang="hy-AM" sz="1600" spc="-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տարածք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>
              <a:spcBef>
                <a:spcPts val="965"/>
              </a:spcBef>
              <a:tabLst>
                <a:tab pos="311340" algn="l"/>
              </a:tabLst>
            </a:pPr>
            <a:endParaRPr lang="hy-AM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spcBef>
                <a:spcPts val="877"/>
              </a:spcBef>
              <a:tabLst>
                <a:tab pos="311340" algn="l"/>
              </a:tabLst>
            </a:pP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hy-AM" sz="1600" b="1" spc="-4" dirty="0">
                <a:latin typeface="Arial" panose="020B0604020202020204" pitchFamily="34" charset="0"/>
                <a:cs typeface="Arial" panose="020B0604020202020204" pitchFamily="34" charset="0"/>
              </a:rPr>
              <a:t>        Նախատեսված</a:t>
            </a:r>
            <a:r>
              <a:rPr lang="hy-AM" sz="1600" b="1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b="1" dirty="0">
                <a:latin typeface="Arial" panose="020B0604020202020204" pitchFamily="34" charset="0"/>
                <a:cs typeface="Arial" panose="020B0604020202020204" pitchFamily="34" charset="0"/>
              </a:rPr>
              <a:t>աշխատանքները՝</a:t>
            </a:r>
          </a:p>
          <a:p>
            <a:pPr marL="11139" algn="just">
              <a:spcBef>
                <a:spcPts val="877"/>
              </a:spcBef>
              <a:tabLst>
                <a:tab pos="311340" algn="l"/>
              </a:tabLst>
            </a:pPr>
            <a:r>
              <a:rPr lang="hy-AM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hy-AM" sz="1600" spc="-75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spc="-75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hy-AM" sz="1600" spc="-75" dirty="0">
                <a:latin typeface="Arial" panose="020B0604020202020204" pitchFamily="34" charset="0"/>
                <a:cs typeface="Arial" panose="020B0604020202020204" pitchFamily="34" charset="0"/>
              </a:rPr>
              <a:t>220, </a:t>
            </a:r>
            <a:r>
              <a:rPr lang="hy-AM" sz="1600" spc="-22" dirty="0">
                <a:latin typeface="Arial" panose="020B0604020202020204" pitchFamily="34" charset="0"/>
                <a:cs typeface="Arial" panose="020B0604020202020204" pitchFamily="34" charset="0"/>
              </a:rPr>
              <a:t>110 կՎ</a:t>
            </a:r>
            <a:r>
              <a:rPr lang="hy-AM" sz="1600" spc="-3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ԲԲՍ-ների վերակառուցում և մասնակի</a:t>
            </a:r>
            <a:r>
              <a:rPr lang="hy-AM" sz="1600" spc="-31" dirty="0">
                <a:latin typeface="Arial" panose="020B0604020202020204" pitchFamily="34" charset="0"/>
                <a:cs typeface="Arial" panose="020B0604020202020204" pitchFamily="34" charset="0"/>
              </a:rPr>
              <a:t> փոխարինում </a:t>
            </a:r>
            <a:endParaRPr lang="hy-AM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spcBef>
                <a:spcPts val="877"/>
              </a:spcBef>
              <a:tabLst>
                <a:tab pos="311340" algn="l"/>
              </a:tabLst>
            </a:pPr>
            <a:r>
              <a:rPr lang="hy-AM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hy-AM" sz="1600" spc="-75" dirty="0">
                <a:latin typeface="Arial" panose="020B0604020202020204" pitchFamily="34" charset="0"/>
                <a:cs typeface="Arial" panose="020B0604020202020204" pitchFamily="34" charset="0"/>
              </a:rPr>
              <a:t>	6 կՎ ՓԲՍ շենքի վերակառուցում, բջիջների փոխարինում </a:t>
            </a:r>
          </a:p>
          <a:p>
            <a:pPr marL="11139" algn="just">
              <a:spcBef>
                <a:spcPts val="877"/>
              </a:spcBef>
              <a:tabLst>
                <a:tab pos="311340" algn="l"/>
              </a:tabLst>
            </a:pPr>
            <a:r>
              <a:rPr lang="hy-AM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hy-AM" sz="1600" spc="-75" dirty="0">
                <a:latin typeface="Arial" panose="020B0604020202020204" pitchFamily="34" charset="0"/>
                <a:cs typeface="Arial" panose="020B0604020202020204" pitchFamily="34" charset="0"/>
              </a:rPr>
              <a:t>   Երկուական ավտոտրանսֆորմատորների և գծային կարգավորիչ  տրանսֆորմատորների    </a:t>
            </a:r>
          </a:p>
          <a:p>
            <a:pPr marL="11139" algn="just">
              <a:spcBef>
                <a:spcPts val="877"/>
              </a:spcBef>
              <a:tabLst>
                <a:tab pos="311340" algn="l"/>
              </a:tabLst>
            </a:pPr>
            <a:r>
              <a:rPr lang="hy-AM" sz="1600" spc="-75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6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spc="-75" dirty="0">
                <a:latin typeface="Arial" panose="020B0604020202020204" pitchFamily="34" charset="0"/>
                <a:cs typeface="Arial" panose="020B0604020202020204" pitchFamily="34" charset="0"/>
              </a:rPr>
              <a:t> փոխարինում </a:t>
            </a:r>
          </a:p>
          <a:p>
            <a:pPr marL="11139" algn="just">
              <a:spcBef>
                <a:spcPts val="877"/>
              </a:spcBef>
              <a:tabLst>
                <a:tab pos="311340" algn="l"/>
              </a:tabLst>
            </a:pPr>
            <a:r>
              <a:rPr lang="hy-AM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hy-AM" sz="1600" spc="-75" dirty="0">
                <a:latin typeface="Arial" panose="020B0604020202020204" pitchFamily="34" charset="0"/>
                <a:cs typeface="Arial" panose="020B0604020202020204" pitchFamily="34" charset="0"/>
              </a:rPr>
              <a:t>	ԵԿԿ և պահեստի շենքերի </a:t>
            </a:r>
            <a:r>
              <a:rPr lang="hy-AM" sz="1600" spc="254" dirty="0">
                <a:latin typeface="Arial" panose="020B0604020202020204" pitchFamily="34" charset="0"/>
                <a:cs typeface="Arial" panose="020B0604020202020204" pitchFamily="34" charset="0"/>
              </a:rPr>
              <a:t>վերա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կառուցում</a:t>
            </a:r>
            <a:endParaRPr lang="hy-AM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spcBef>
                <a:spcPts val="877"/>
              </a:spcBef>
              <a:tabLst>
                <a:tab pos="311340" algn="l"/>
              </a:tabLst>
            </a:pPr>
            <a:r>
              <a:rPr lang="hy-AM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hy-AM" sz="1600" spc="-75" dirty="0">
                <a:latin typeface="Arial" panose="020B0604020202020204" pitchFamily="34" charset="0"/>
                <a:cs typeface="Arial" panose="020B0604020202020204" pitchFamily="34" charset="0"/>
              </a:rPr>
              <a:t>	ՌՊԱ սարքավորումների և </a:t>
            </a:r>
            <a:r>
              <a:rPr lang="en-US" sz="1600" spc="-4" dirty="0">
                <a:latin typeface="Arial" panose="020B0604020202020204" pitchFamily="34" charset="0"/>
                <a:cs typeface="Arial" panose="020B0604020202020204" pitchFamily="34" charset="0"/>
              </a:rPr>
              <a:t>SCADA</a:t>
            </a:r>
            <a:r>
              <a:rPr lang="en-US" sz="1600" spc="-5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համակարգի արդիականացում  և թվայնացում</a:t>
            </a:r>
            <a:r>
              <a:rPr lang="hy-AM" sz="1600" spc="-3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11139" algn="just">
              <a:spcBef>
                <a:spcPts val="877"/>
              </a:spcBef>
              <a:tabLst>
                <a:tab pos="311340" algn="l"/>
              </a:tabLst>
            </a:pPr>
            <a:r>
              <a:rPr lang="hy-AM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hy-AM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y-AM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Տարածքի բարեկարգում, պարիսպի վերակառուցում, տեսահսկման համակարգերի   </a:t>
            </a:r>
          </a:p>
          <a:p>
            <a:pPr marL="11139" algn="just">
              <a:spcBef>
                <a:spcPts val="877"/>
              </a:spcBef>
              <a:tabLst>
                <a:tab pos="311340" algn="l"/>
              </a:tabLst>
            </a:pPr>
            <a:r>
              <a:rPr lang="hy-AM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տեղադրում</a:t>
            </a:r>
            <a:endParaRPr lang="hy-AM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139" algn="just">
              <a:spcBef>
                <a:spcPts val="877"/>
              </a:spcBef>
              <a:tabLst>
                <a:tab pos="311340" algn="l"/>
              </a:tabLst>
            </a:pP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     Աշխատանքների</a:t>
            </a:r>
            <a:r>
              <a:rPr lang="hy-AM" sz="16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ավարտը</a:t>
            </a:r>
            <a:r>
              <a:rPr lang="hy-AM" sz="1600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նախատեսված</a:t>
            </a:r>
            <a:r>
              <a:rPr lang="hy-AM" sz="16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է</a:t>
            </a:r>
            <a:r>
              <a:rPr lang="hy-AM" sz="16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hy-AM" sz="1600" spc="-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թվականին: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ject 15">
            <a:extLst>
              <a:ext uri="{FF2B5EF4-FFF2-40B4-BE49-F238E27FC236}">
                <a16:creationId xmlns:a16="http://schemas.microsoft.com/office/drawing/2014/main" id="{9BEDEF08-E3BF-E592-B23B-6EEBDEB4485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12507" y="411163"/>
            <a:ext cx="1470343" cy="140350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5700" y="489122"/>
            <a:ext cx="5151323" cy="443226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11139">
              <a:spcBef>
                <a:spcPts val="88"/>
              </a:spcBef>
            </a:pPr>
            <a:r>
              <a:rPr lang="en-US" sz="2807" spc="-26" dirty="0"/>
              <a:t>  </a:t>
            </a:r>
            <a:r>
              <a:rPr lang="hy-AM" sz="2807" spc="-26" dirty="0"/>
              <a:t>                  </a:t>
            </a:r>
            <a:r>
              <a:rPr sz="2807" spc="-26" dirty="0" err="1"/>
              <a:t>Ծրագրի</a:t>
            </a:r>
            <a:r>
              <a:rPr sz="2807" spc="-22" dirty="0"/>
              <a:t> </a:t>
            </a:r>
            <a:r>
              <a:rPr sz="2807" spc="-13" dirty="0"/>
              <a:t>նպատակը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3214" y="1258682"/>
            <a:ext cx="7426686" cy="3072983"/>
          </a:xfrm>
          <a:prstGeom prst="rect">
            <a:avLst/>
          </a:prstGeom>
        </p:spPr>
        <p:txBody>
          <a:bodyPr vert="horz" wrap="square" lIns="0" tIns="11139" rIns="0" bIns="0" rtlCol="0">
            <a:spAutoFit/>
          </a:bodyPr>
          <a:lstStyle/>
          <a:p>
            <a:pPr marL="311897" marR="424959" indent="-300758" algn="just">
              <a:lnSpc>
                <a:spcPct val="150000"/>
              </a:lnSpc>
              <a:spcBef>
                <a:spcPts val="88"/>
              </a:spcBef>
              <a:tabLst>
                <a:tab pos="311340" algn="l"/>
              </a:tabLst>
            </a:pPr>
            <a:r>
              <a:rPr sz="1272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	</a:t>
            </a:r>
            <a:r>
              <a:rPr lang="hy-AM" sz="18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▶ </a:t>
            </a:r>
            <a:r>
              <a:rPr lang="hy-AM" sz="1754" spc="-4" dirty="0">
                <a:solidFill>
                  <a:srgbClr val="404040"/>
                </a:solidFill>
                <a:latin typeface="Arial"/>
                <a:cs typeface="Arial"/>
              </a:rPr>
              <a:t>Բարձրացնել</a:t>
            </a:r>
            <a:r>
              <a:rPr lang="hy-AM" sz="1754" spc="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hy-AM" sz="1754" dirty="0">
                <a:solidFill>
                  <a:srgbClr val="404040"/>
                </a:solidFill>
                <a:latin typeface="Arial"/>
                <a:cs typeface="Arial"/>
              </a:rPr>
              <a:t>էլեկտրահաղորդման </a:t>
            </a:r>
            <a:r>
              <a:rPr lang="hy-AM" sz="1754" spc="-4" dirty="0">
                <a:solidFill>
                  <a:srgbClr val="404040"/>
                </a:solidFill>
                <a:latin typeface="Arial"/>
                <a:cs typeface="Arial"/>
              </a:rPr>
              <a:t>ցանցի հուսալիությունը և</a:t>
            </a:r>
            <a:r>
              <a:rPr lang="en-US" sz="1754" spc="-4" dirty="0">
                <a:solidFill>
                  <a:srgbClr val="404040"/>
                </a:solidFill>
                <a:latin typeface="Arial"/>
                <a:cs typeface="Arial"/>
              </a:rPr>
              <a:t>  </a:t>
            </a:r>
          </a:p>
          <a:p>
            <a:pPr marL="311897" marR="424959" indent="-300758" algn="just">
              <a:lnSpc>
                <a:spcPct val="150000"/>
              </a:lnSpc>
              <a:spcBef>
                <a:spcPts val="88"/>
              </a:spcBef>
              <a:tabLst>
                <a:tab pos="311340" algn="l"/>
              </a:tabLst>
            </a:pPr>
            <a:r>
              <a:rPr lang="en-US" sz="1754" spc="-4" dirty="0">
                <a:solidFill>
                  <a:srgbClr val="404040"/>
                </a:solidFill>
                <a:latin typeface="Arial"/>
                <a:cs typeface="Arial"/>
              </a:rPr>
              <a:t>         </a:t>
            </a:r>
            <a:r>
              <a:rPr lang="hy-AM" sz="1754" spc="-4" dirty="0">
                <a:solidFill>
                  <a:srgbClr val="404040"/>
                </a:solidFill>
                <a:latin typeface="Arial"/>
                <a:cs typeface="Arial"/>
              </a:rPr>
              <a:t>անվտանգությունը</a:t>
            </a:r>
            <a:endParaRPr lang="en-US" sz="1754" spc="-4" dirty="0">
              <a:solidFill>
                <a:srgbClr val="404040"/>
              </a:solidFill>
              <a:latin typeface="Arial"/>
              <a:cs typeface="Arial"/>
            </a:endParaRPr>
          </a:p>
          <a:p>
            <a:pPr marL="311897" marR="424959" indent="-300758" algn="just">
              <a:lnSpc>
                <a:spcPct val="150000"/>
              </a:lnSpc>
              <a:spcBef>
                <a:spcPts val="88"/>
              </a:spcBef>
              <a:tabLst>
                <a:tab pos="311340" algn="l"/>
              </a:tabLst>
            </a:pPr>
            <a:r>
              <a:rPr lang="en-US" sz="1754" spc="-4" dirty="0">
                <a:solidFill>
                  <a:srgbClr val="404040"/>
                </a:solidFill>
                <a:latin typeface="Arial"/>
                <a:cs typeface="Arial"/>
              </a:rPr>
              <a:t>     </a:t>
            </a:r>
            <a:r>
              <a:rPr lang="hy-AM" sz="18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hy-AM" sz="1754" spc="-4" dirty="0">
                <a:solidFill>
                  <a:srgbClr val="404040"/>
                </a:solidFill>
                <a:latin typeface="Arial"/>
                <a:cs typeface="Arial"/>
              </a:rPr>
              <a:t> կրճատել վթարային անջատումների քանակը</a:t>
            </a:r>
            <a:endParaRPr lang="en-US" sz="1754" spc="-4" dirty="0">
              <a:solidFill>
                <a:srgbClr val="404040"/>
              </a:solidFill>
              <a:latin typeface="Arial"/>
              <a:cs typeface="Arial"/>
            </a:endParaRPr>
          </a:p>
          <a:p>
            <a:pPr marL="311897" marR="424959" indent="-300758" algn="just">
              <a:lnSpc>
                <a:spcPct val="150000"/>
              </a:lnSpc>
              <a:spcBef>
                <a:spcPts val="88"/>
              </a:spcBef>
              <a:tabLst>
                <a:tab pos="311340" algn="l"/>
              </a:tabLst>
            </a:pPr>
            <a:r>
              <a:rPr lang="en-US" sz="1754" spc="-4" dirty="0">
                <a:solidFill>
                  <a:srgbClr val="404040"/>
                </a:solidFill>
                <a:latin typeface="Arial"/>
                <a:cs typeface="Arial"/>
              </a:rPr>
              <a:t>     </a:t>
            </a:r>
            <a:r>
              <a:rPr lang="hy-AM" sz="18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hy-AM" sz="1754" spc="-4" dirty="0">
                <a:solidFill>
                  <a:srgbClr val="404040"/>
                </a:solidFill>
                <a:latin typeface="Arial"/>
                <a:cs typeface="Arial"/>
              </a:rPr>
              <a:t> բարձրացնել սպառողների անխափան էլեկտրաէներգիայի </a:t>
            </a:r>
            <a:r>
              <a:rPr lang="en-US" sz="1754" spc="-4" dirty="0">
                <a:solidFill>
                  <a:srgbClr val="404040"/>
                </a:solidFill>
                <a:latin typeface="Arial"/>
                <a:cs typeface="Arial"/>
              </a:rPr>
              <a:t>  </a:t>
            </a:r>
          </a:p>
          <a:p>
            <a:pPr marL="311897" marR="424959" indent="-300758" algn="just">
              <a:lnSpc>
                <a:spcPct val="150000"/>
              </a:lnSpc>
              <a:spcBef>
                <a:spcPts val="88"/>
              </a:spcBef>
              <a:tabLst>
                <a:tab pos="311340" algn="l"/>
              </a:tabLst>
            </a:pPr>
            <a:r>
              <a:rPr lang="en-US" sz="1754" spc="-4" dirty="0">
                <a:solidFill>
                  <a:srgbClr val="404040"/>
                </a:solidFill>
                <a:latin typeface="Arial"/>
                <a:cs typeface="Arial"/>
              </a:rPr>
              <a:t>         </a:t>
            </a:r>
            <a:r>
              <a:rPr lang="hy-AM" sz="1754" spc="-4" dirty="0">
                <a:solidFill>
                  <a:srgbClr val="404040"/>
                </a:solidFill>
                <a:latin typeface="Arial"/>
                <a:cs typeface="Arial"/>
              </a:rPr>
              <a:t>մատակարարման հուսալիությունը</a:t>
            </a:r>
            <a:endParaRPr lang="en-US" sz="1754" spc="-4" dirty="0">
              <a:solidFill>
                <a:srgbClr val="404040"/>
              </a:solidFill>
              <a:latin typeface="Arial"/>
              <a:cs typeface="Arial"/>
            </a:endParaRPr>
          </a:p>
          <a:p>
            <a:pPr marL="311897" marR="424959" indent="-300758" algn="just">
              <a:lnSpc>
                <a:spcPct val="150000"/>
              </a:lnSpc>
              <a:spcBef>
                <a:spcPts val="88"/>
              </a:spcBef>
              <a:tabLst>
                <a:tab pos="311340" algn="l"/>
              </a:tabLst>
            </a:pPr>
            <a:r>
              <a:rPr lang="en-US" sz="1754" spc="-4" dirty="0">
                <a:solidFill>
                  <a:srgbClr val="404040"/>
                </a:solidFill>
                <a:latin typeface="Arial"/>
                <a:cs typeface="Arial"/>
              </a:rPr>
              <a:t>     </a:t>
            </a:r>
            <a:r>
              <a:rPr lang="hy-AM" sz="18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en-US" sz="18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y-AM" sz="1754" spc="-4" dirty="0">
                <a:solidFill>
                  <a:srgbClr val="404040"/>
                </a:solidFill>
                <a:latin typeface="Arial"/>
                <a:cs typeface="Arial"/>
              </a:rPr>
              <a:t>նվազեցնել ենթակայանների շահագործման ծախսերը:</a:t>
            </a:r>
            <a:r>
              <a:rPr lang="hy-AM" sz="1754" spc="-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</a:p>
          <a:p>
            <a:pPr marL="311897" marR="424959" indent="-300758" algn="just">
              <a:spcBef>
                <a:spcPts val="88"/>
              </a:spcBef>
              <a:tabLst>
                <a:tab pos="311340" algn="l"/>
              </a:tabLst>
            </a:pPr>
            <a:endParaRPr sz="1754" spc="-13" dirty="0">
              <a:solidFill>
                <a:srgbClr val="404040"/>
              </a:solidFill>
              <a:latin typeface="Arial"/>
              <a:cs typeface="Arial"/>
            </a:endParaRPr>
          </a:p>
          <a:p>
            <a:pPr marL="311897" marR="424959" indent="-300758">
              <a:spcBef>
                <a:spcPts val="88"/>
              </a:spcBef>
              <a:tabLst>
                <a:tab pos="311340" algn="l"/>
              </a:tabLst>
            </a:pPr>
            <a:endParaRPr sz="1579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1300" y="7286625"/>
            <a:ext cx="1054302" cy="126505"/>
          </a:xfrm>
          <a:prstGeom prst="rect">
            <a:avLst/>
          </a:prstGeom>
        </p:spPr>
        <p:txBody>
          <a:bodyPr vert="horz" wrap="square" lIns="0" tIns="5013" rIns="0" bIns="0" rtlCol="0">
            <a:spAutoFit/>
          </a:bodyPr>
          <a:lstStyle/>
          <a:p>
            <a:pPr marL="11139">
              <a:spcBef>
                <a:spcPts val="39"/>
              </a:spcBef>
            </a:pPr>
            <a:r>
              <a:rPr sz="789" spc="-4" dirty="0">
                <a:solidFill>
                  <a:srgbClr val="888888"/>
                </a:solidFill>
                <a:latin typeface="Trebuchet MS"/>
                <a:cs typeface="Trebuchet MS"/>
                <a:hlinkClick r:id="rId2"/>
              </a:rPr>
              <a:t>http://www.hven.am/</a:t>
            </a:r>
            <a:endParaRPr sz="789">
              <a:latin typeface="Trebuchet MS"/>
              <a:cs typeface="Trebuchet MS"/>
            </a:endParaRPr>
          </a:p>
        </p:txBody>
      </p:sp>
      <p:pic>
        <p:nvPicPr>
          <p:cNvPr id="8" name="Рисунок 7" descr="Изображение выглядит как небо, трава, внешний&#10;&#10;Автоматически созданное описание">
            <a:extLst>
              <a:ext uri="{FF2B5EF4-FFF2-40B4-BE49-F238E27FC236}">
                <a16:creationId xmlns:a16="http://schemas.microsoft.com/office/drawing/2014/main" id="{F9B97ECD-4BD8-4612-6C0E-89D6305302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700" y="3899182"/>
            <a:ext cx="5308988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A72FC-3442-2203-BACE-AAF411CC8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214" y="276225"/>
            <a:ext cx="4378686" cy="431978"/>
          </a:xfrm>
        </p:spPr>
        <p:txBody>
          <a:bodyPr/>
          <a:lstStyle/>
          <a:p>
            <a:pPr algn="ctr"/>
            <a:r>
              <a:rPr lang="hy-AM" sz="2807" dirty="0">
                <a:latin typeface="Arial" panose="020B0604020202020204" pitchFamily="34" charset="0"/>
                <a:cs typeface="Arial" panose="020B0604020202020204" pitchFamily="34" charset="0"/>
              </a:rPr>
              <a:t>    Ակնկալվող արդյունք</a:t>
            </a:r>
            <a:endParaRPr lang="ru-RU" sz="280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409534-14DE-6288-9812-2417994EF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3212" y="1114426"/>
            <a:ext cx="7807687" cy="2863797"/>
          </a:xfrm>
        </p:spPr>
        <p:txBody>
          <a:bodyPr/>
          <a:lstStyle/>
          <a:p>
            <a:pPr marL="311897" marR="424959" indent="-300758" algn="just">
              <a:lnSpc>
                <a:spcPct val="150000"/>
              </a:lnSpc>
              <a:spcBef>
                <a:spcPts val="88"/>
              </a:spcBef>
              <a:tabLst>
                <a:tab pos="311340" algn="l"/>
              </a:tabLst>
            </a:pPr>
            <a:r>
              <a:rPr lang="hy-AM" sz="1579" i="0" spc="-4" dirty="0"/>
              <a:t>    </a:t>
            </a:r>
            <a:r>
              <a:rPr lang="en-US" sz="1579" i="0" spc="-4"/>
              <a:t>   </a:t>
            </a:r>
            <a:r>
              <a:rPr lang="hy-AM" sz="1579" i="0" spc="-4"/>
              <a:t> </a:t>
            </a:r>
            <a:r>
              <a:rPr lang="hy-AM" i="0" spc="-4" dirty="0"/>
              <a:t>Ծրագրի իրականացման արդյունքում</a:t>
            </a:r>
            <a:r>
              <a:rPr lang="en-US" i="0" spc="-4" dirty="0"/>
              <a:t>`</a:t>
            </a:r>
          </a:p>
          <a:p>
            <a:pPr marL="311897" marR="424959" indent="-300758" algn="just">
              <a:lnSpc>
                <a:spcPct val="150000"/>
              </a:lnSpc>
              <a:spcBef>
                <a:spcPts val="88"/>
              </a:spcBef>
              <a:tabLst>
                <a:tab pos="311340" algn="l"/>
              </a:tabLst>
            </a:pPr>
            <a:r>
              <a:rPr lang="hy-AM" sz="1800" i="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hy-AM" i="0" spc="-4" dirty="0"/>
              <a:t> </a:t>
            </a:r>
            <a:r>
              <a:rPr lang="en-US" i="0" spc="-4" dirty="0"/>
              <a:t>   </a:t>
            </a:r>
            <a:r>
              <a:rPr lang="hy-AM" i="0" spc="-4" dirty="0"/>
              <a:t>կբարձրանա </a:t>
            </a:r>
            <a:r>
              <a:rPr lang="hy-AM" i="0" dirty="0"/>
              <a:t>էլեկտրահաղորդման </a:t>
            </a:r>
            <a:r>
              <a:rPr lang="hy-AM" i="0" spc="-4" dirty="0"/>
              <a:t>ցանցի հուսալիությունը </a:t>
            </a:r>
            <a:endParaRPr lang="en-US" i="0" spc="-4" dirty="0"/>
          </a:p>
          <a:p>
            <a:pPr marL="311897" marR="424959" indent="-300758" algn="just">
              <a:lnSpc>
                <a:spcPct val="150000"/>
              </a:lnSpc>
              <a:spcBef>
                <a:spcPts val="88"/>
              </a:spcBef>
              <a:tabLst>
                <a:tab pos="311340" algn="l"/>
              </a:tabLst>
            </a:pPr>
            <a:r>
              <a:rPr lang="hy-AM" sz="1800" i="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hy-AM" i="0" spc="-4" dirty="0"/>
              <a:t> </a:t>
            </a:r>
            <a:r>
              <a:rPr lang="en-US" i="0" spc="-4" dirty="0"/>
              <a:t>    </a:t>
            </a:r>
            <a:r>
              <a:rPr lang="hy-AM" i="0" spc="-4" dirty="0"/>
              <a:t>կկրճատվի վթարային անջատումների քանակը</a:t>
            </a:r>
            <a:endParaRPr lang="en-US" i="0" spc="-4" dirty="0"/>
          </a:p>
          <a:p>
            <a:pPr marL="311897" marR="424959" indent="-300758" algn="just">
              <a:lnSpc>
                <a:spcPct val="150000"/>
              </a:lnSpc>
              <a:spcBef>
                <a:spcPts val="88"/>
              </a:spcBef>
              <a:tabLst>
                <a:tab pos="311340" algn="l"/>
              </a:tabLst>
            </a:pPr>
            <a:r>
              <a:rPr lang="hy-AM" sz="1800" i="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hy-AM" i="0" spc="-4" dirty="0"/>
              <a:t> </a:t>
            </a:r>
            <a:r>
              <a:rPr lang="en-US" i="0" spc="-4" dirty="0"/>
              <a:t>    </a:t>
            </a:r>
            <a:r>
              <a:rPr lang="hy-AM" i="0" spc="-4" dirty="0"/>
              <a:t>կբարձրանա սպառողների անխափան էլեկտրաէներգիայի </a:t>
            </a:r>
            <a:r>
              <a:rPr lang="en-US" i="0" spc="-4" dirty="0"/>
              <a:t>   </a:t>
            </a:r>
          </a:p>
          <a:p>
            <a:pPr marL="311897" marR="424959" indent="-300758" algn="just">
              <a:lnSpc>
                <a:spcPct val="150000"/>
              </a:lnSpc>
              <a:spcBef>
                <a:spcPts val="88"/>
              </a:spcBef>
              <a:tabLst>
                <a:tab pos="311340" algn="l"/>
              </a:tabLst>
            </a:pPr>
            <a:r>
              <a:rPr lang="en-US" i="0" spc="-4" dirty="0"/>
              <a:t>        </a:t>
            </a:r>
            <a:r>
              <a:rPr lang="hy-AM" i="0" spc="-4" dirty="0"/>
              <a:t>մատակարարման հուսալիությունը</a:t>
            </a:r>
            <a:endParaRPr lang="en-US" i="0" spc="-4" dirty="0"/>
          </a:p>
          <a:p>
            <a:pPr marL="311897" marR="424959" indent="-300758" algn="just">
              <a:lnSpc>
                <a:spcPct val="150000"/>
              </a:lnSpc>
              <a:spcBef>
                <a:spcPts val="88"/>
              </a:spcBef>
              <a:tabLst>
                <a:tab pos="311340" algn="l"/>
              </a:tabLst>
            </a:pPr>
            <a:r>
              <a:rPr lang="hy-AM" sz="1800" i="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</a:t>
            </a:r>
            <a:r>
              <a:rPr lang="en-US" sz="1800" i="0" spc="-4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hy-AM" i="0" spc="-4" dirty="0"/>
              <a:t> կնվազեն  ենթակայանների շահագործման ծախսերը</a:t>
            </a:r>
            <a:r>
              <a:rPr lang="hy-AM" sz="1579" i="0" spc="-4" dirty="0"/>
              <a:t>:</a:t>
            </a:r>
            <a:r>
              <a:rPr lang="hy-AM" sz="1579" i="0" spc="-13" dirty="0"/>
              <a:t> </a:t>
            </a:r>
          </a:p>
          <a:p>
            <a:pPr marL="311897" marR="424959" indent="-300758" algn="just">
              <a:lnSpc>
                <a:spcPct val="150000"/>
              </a:lnSpc>
              <a:spcBef>
                <a:spcPts val="88"/>
              </a:spcBef>
              <a:tabLst>
                <a:tab pos="311340" algn="l"/>
              </a:tabLst>
            </a:pPr>
            <a:r>
              <a:rPr lang="hy-AM" sz="1579" i="0" spc="-13" dirty="0"/>
              <a:t>     </a:t>
            </a:r>
            <a:endParaRPr lang="ru-RU" i="0" dirty="0"/>
          </a:p>
        </p:txBody>
      </p:sp>
      <p:pic>
        <p:nvPicPr>
          <p:cNvPr id="5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F8DC2792-31C8-447F-42D8-13554D4CB3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92868" y="3363458"/>
            <a:ext cx="2746259" cy="434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422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</TotalTime>
  <Words>221</Words>
  <Application>Microsoft Office PowerPoint</Application>
  <PresentationFormat>Произвольный</PresentationFormat>
  <Paragraphs>35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Lucida Sans Unicode</vt:lpstr>
      <vt:lpstr>Trebuchet MS</vt:lpstr>
      <vt:lpstr>Office Theme</vt:lpstr>
      <vt:lpstr>          «Էլեկտրահաղորդման ցանցի բարելավում»                                  վարկային ծրագիր                 220/110/6 «Արարատ-2»կՎ ենթակայանի վերակառուցում            </vt:lpstr>
      <vt:lpstr>Ծրագրի հիմնական տվյալները</vt:lpstr>
      <vt:lpstr>                    Ծրագրի նպատակը</vt:lpstr>
      <vt:lpstr>    Ակնկալվող արդյունք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«Իրան-Հայաստան 400կՎ էլեկտրահաղորդման օդային գծի և համապատասխան ենթակայանի («Նորավան» 400/220/20կՎ) կառուցում» ծրագիր</dc:title>
  <dc:creator>HVEN IPID</dc:creator>
  <cp:lastModifiedBy>HVEN</cp:lastModifiedBy>
  <cp:revision>164</cp:revision>
  <dcterms:created xsi:type="dcterms:W3CDTF">2023-01-16T10:31:47Z</dcterms:created>
  <dcterms:modified xsi:type="dcterms:W3CDTF">2023-01-26T09:22:02Z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2023-01-16T00:00:00Z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2023-01-16T00:00:00Z</vt:filetime>
  </property>
  <property fmtid="{D5CDD505-2E9C-101B-9397-08002B2CF9AE}" pid="5" name="Producer">
    <vt:lpwstr>www.ilovepdf.com</vt:lpwstr>
  </property>
</Properties>
</file>