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96" r:id="rId2"/>
    <p:sldId id="297" r:id="rId3"/>
    <p:sldId id="298" r:id="rId4"/>
    <p:sldId id="300" r:id="rId5"/>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97" y="3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AAFCAFA3-E114-4674-9834-F4F26972A46F}" type="datetimeFigureOut">
              <a:rPr lang="ru-RU" smtClean="0"/>
              <a:t>26.01.2023</a:t>
            </a:fld>
            <a:endParaRPr lang="ru-RU"/>
          </a:p>
        </p:txBody>
      </p:sp>
      <p:sp>
        <p:nvSpPr>
          <p:cNvPr id="4" name="Образ слайда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8E1D81EC-E709-4E15-86BC-1807CB8C721A}" type="slidenum">
              <a:rPr lang="ru-RU" smtClean="0"/>
              <a:t>‹#›</a:t>
            </a:fld>
            <a:endParaRPr lang="ru-RU"/>
          </a:p>
        </p:txBody>
      </p:sp>
    </p:spTree>
    <p:extLst>
      <p:ext uri="{BB962C8B-B14F-4D97-AF65-F5344CB8AC3E}">
        <p14:creationId xmlns:p14="http://schemas.microsoft.com/office/powerpoint/2010/main" val="347702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329" y="635"/>
            <a:ext cx="1219200" cy="6858000"/>
          </a:xfrm>
          <a:custGeom>
            <a:avLst/>
            <a:gdLst/>
            <a:ahLst/>
            <a:cxnLst/>
            <a:rect l="l" t="t" r="r" b="b"/>
            <a:pathLst>
              <a:path w="1219200" h="6858000">
                <a:moveTo>
                  <a:pt x="0" y="0"/>
                </a:moveTo>
                <a:lnTo>
                  <a:pt x="1219200" y="6858000"/>
                </a:lnTo>
              </a:path>
            </a:pathLst>
          </a:custGeom>
          <a:ln w="9906">
            <a:solidFill>
              <a:srgbClr val="BDBDBD"/>
            </a:solidFill>
          </a:ln>
        </p:spPr>
        <p:txBody>
          <a:bodyPr wrap="square" lIns="0" tIns="0" rIns="0" bIns="0" rtlCol="0"/>
          <a:lstStyle/>
          <a:p>
            <a:endParaRPr/>
          </a:p>
        </p:txBody>
      </p:sp>
      <p:sp>
        <p:nvSpPr>
          <p:cNvPr id="17" name="bg object 17"/>
          <p:cNvSpPr/>
          <p:nvPr/>
        </p:nvSpPr>
        <p:spPr>
          <a:xfrm>
            <a:off x="9180829" y="1783464"/>
            <a:ext cx="1511935" cy="5074920"/>
          </a:xfrm>
          <a:custGeom>
            <a:avLst/>
            <a:gdLst/>
            <a:ahLst/>
            <a:cxnLst/>
            <a:rect l="l" t="t" r="r" b="b"/>
            <a:pathLst>
              <a:path w="1511934" h="5074920">
                <a:moveTo>
                  <a:pt x="1511553" y="0"/>
                </a:moveTo>
                <a:lnTo>
                  <a:pt x="0" y="5074535"/>
                </a:lnTo>
                <a:lnTo>
                  <a:pt x="1511553" y="5074535"/>
                </a:lnTo>
                <a:lnTo>
                  <a:pt x="1511553" y="0"/>
                </a:lnTo>
                <a:close/>
              </a:path>
            </a:pathLst>
          </a:custGeom>
          <a:solidFill>
            <a:srgbClr val="90C224">
              <a:alpha val="30195"/>
            </a:srgbClr>
          </a:solidFill>
        </p:spPr>
        <p:txBody>
          <a:bodyPr wrap="square" lIns="0" tIns="0" rIns="0" bIns="0" rtlCol="0"/>
          <a:lstStyle/>
          <a:p>
            <a:endParaRPr/>
          </a:p>
        </p:txBody>
      </p:sp>
      <p:sp>
        <p:nvSpPr>
          <p:cNvPr id="18" name="bg object 18"/>
          <p:cNvSpPr/>
          <p:nvPr/>
        </p:nvSpPr>
        <p:spPr>
          <a:xfrm>
            <a:off x="9604374" y="0"/>
            <a:ext cx="1088390" cy="6178550"/>
          </a:xfrm>
          <a:custGeom>
            <a:avLst/>
            <a:gdLst/>
            <a:ahLst/>
            <a:cxnLst/>
            <a:rect l="l" t="t" r="r" b="b"/>
            <a:pathLst>
              <a:path w="1088390" h="6178550">
                <a:moveTo>
                  <a:pt x="1088008" y="0"/>
                </a:moveTo>
                <a:lnTo>
                  <a:pt x="0" y="0"/>
                </a:lnTo>
                <a:lnTo>
                  <a:pt x="1088008" y="6177967"/>
                </a:lnTo>
                <a:lnTo>
                  <a:pt x="1088008" y="0"/>
                </a:lnTo>
                <a:close/>
              </a:path>
            </a:pathLst>
          </a:custGeom>
          <a:solidFill>
            <a:srgbClr val="90C224">
              <a:alpha val="19999"/>
            </a:srgbClr>
          </a:solidFill>
        </p:spPr>
        <p:txBody>
          <a:bodyPr wrap="square" lIns="0" tIns="0" rIns="0" bIns="0" rtlCol="0"/>
          <a:lstStyle/>
          <a:p>
            <a:endParaRPr/>
          </a:p>
        </p:txBody>
      </p:sp>
      <p:sp>
        <p:nvSpPr>
          <p:cNvPr id="19" name="bg object 19"/>
          <p:cNvSpPr/>
          <p:nvPr/>
        </p:nvSpPr>
        <p:spPr>
          <a:xfrm>
            <a:off x="8931909" y="4800570"/>
            <a:ext cx="1760855" cy="2058035"/>
          </a:xfrm>
          <a:custGeom>
            <a:avLst/>
            <a:gdLst/>
            <a:ahLst/>
            <a:cxnLst/>
            <a:rect l="l" t="t" r="r" b="b"/>
            <a:pathLst>
              <a:path w="1760854" h="2058034">
                <a:moveTo>
                  <a:pt x="1760473" y="0"/>
                </a:moveTo>
                <a:lnTo>
                  <a:pt x="0" y="2057429"/>
                </a:lnTo>
                <a:lnTo>
                  <a:pt x="1760473" y="2057429"/>
                </a:lnTo>
                <a:lnTo>
                  <a:pt x="1760473" y="0"/>
                </a:lnTo>
                <a:close/>
              </a:path>
            </a:pathLst>
          </a:custGeom>
          <a:solidFill>
            <a:srgbClr val="529F1F">
              <a:alpha val="72155"/>
            </a:srgbClr>
          </a:solidFill>
        </p:spPr>
        <p:txBody>
          <a:bodyPr wrap="square" lIns="0" tIns="0" rIns="0" bIns="0" rtlCol="0"/>
          <a:lstStyle/>
          <a:p>
            <a:endParaRPr/>
          </a:p>
        </p:txBody>
      </p:sp>
      <p:sp>
        <p:nvSpPr>
          <p:cNvPr id="20" name="bg object 20"/>
          <p:cNvSpPr/>
          <p:nvPr/>
        </p:nvSpPr>
        <p:spPr>
          <a:xfrm>
            <a:off x="9337039" y="0"/>
            <a:ext cx="1355725" cy="3766820"/>
          </a:xfrm>
          <a:custGeom>
            <a:avLst/>
            <a:gdLst/>
            <a:ahLst/>
            <a:cxnLst/>
            <a:rect l="l" t="t" r="r" b="b"/>
            <a:pathLst>
              <a:path w="1355725" h="3766820">
                <a:moveTo>
                  <a:pt x="1355343" y="0"/>
                </a:moveTo>
                <a:lnTo>
                  <a:pt x="0" y="0"/>
                </a:lnTo>
                <a:lnTo>
                  <a:pt x="1355343" y="3766781"/>
                </a:lnTo>
                <a:lnTo>
                  <a:pt x="1355343" y="0"/>
                </a:lnTo>
                <a:close/>
              </a:path>
            </a:pathLst>
          </a:custGeom>
          <a:solidFill>
            <a:srgbClr val="3D7817">
              <a:alpha val="70195"/>
            </a:srgbClr>
          </a:solidFill>
        </p:spPr>
        <p:txBody>
          <a:bodyPr wrap="square" lIns="0" tIns="0" rIns="0" bIns="0" rtlCol="0"/>
          <a:lstStyle/>
          <a:p>
            <a:endParaRPr/>
          </a:p>
        </p:txBody>
      </p:sp>
      <p:sp>
        <p:nvSpPr>
          <p:cNvPr id="21" name="bg object 21"/>
          <p:cNvSpPr/>
          <p:nvPr/>
        </p:nvSpPr>
        <p:spPr>
          <a:xfrm>
            <a:off x="10371454" y="6280846"/>
            <a:ext cx="321310" cy="577215"/>
          </a:xfrm>
          <a:custGeom>
            <a:avLst/>
            <a:gdLst/>
            <a:ahLst/>
            <a:cxnLst/>
            <a:rect l="l" t="t" r="r" b="b"/>
            <a:pathLst>
              <a:path w="321309" h="577215">
                <a:moveTo>
                  <a:pt x="320927" y="0"/>
                </a:moveTo>
                <a:lnTo>
                  <a:pt x="0" y="577153"/>
                </a:lnTo>
                <a:lnTo>
                  <a:pt x="320927" y="577153"/>
                </a:lnTo>
                <a:lnTo>
                  <a:pt x="320927" y="0"/>
                </a:lnTo>
                <a:close/>
              </a:path>
            </a:pathLst>
          </a:custGeom>
          <a:solidFill>
            <a:srgbClr val="90C224">
              <a:alpha val="79998"/>
            </a:srgbClr>
          </a:solidFill>
        </p:spPr>
        <p:txBody>
          <a:bodyPr wrap="square" lIns="0" tIns="0" rIns="0" bIns="0" rtlCol="0"/>
          <a:lstStyle/>
          <a:p>
            <a:endParaRPr/>
          </a:p>
        </p:txBody>
      </p:sp>
      <p:sp>
        <p:nvSpPr>
          <p:cNvPr id="22" name="bg object 22"/>
          <p:cNvSpPr/>
          <p:nvPr/>
        </p:nvSpPr>
        <p:spPr>
          <a:xfrm>
            <a:off x="0" y="0"/>
            <a:ext cx="842644" cy="5666105"/>
          </a:xfrm>
          <a:custGeom>
            <a:avLst/>
            <a:gdLst/>
            <a:ahLst/>
            <a:cxnLst/>
            <a:rect l="l" t="t" r="r" b="b"/>
            <a:pathLst>
              <a:path w="842644" h="5666105">
                <a:moveTo>
                  <a:pt x="842644" y="0"/>
                </a:moveTo>
                <a:lnTo>
                  <a:pt x="0" y="0"/>
                </a:lnTo>
                <a:lnTo>
                  <a:pt x="0" y="5666105"/>
                </a:lnTo>
                <a:lnTo>
                  <a:pt x="842644" y="0"/>
                </a:lnTo>
                <a:close/>
              </a:path>
            </a:pathLst>
          </a:custGeom>
          <a:solidFill>
            <a:srgbClr val="90C224">
              <a:alpha val="85096"/>
            </a:srgbClr>
          </a:solidFill>
        </p:spPr>
        <p:txBody>
          <a:bodyPr wrap="square" lIns="0" tIns="0" rIns="0" bIns="0" rtlCol="0"/>
          <a:lstStyle/>
          <a:p>
            <a:endParaRPr/>
          </a:p>
        </p:txBody>
      </p:sp>
      <p:sp>
        <p:nvSpPr>
          <p:cNvPr id="2" name="Holder 2"/>
          <p:cNvSpPr>
            <a:spLocks noGrp="1"/>
          </p:cNvSpPr>
          <p:nvPr>
            <p:ph type="ctrTitle"/>
          </p:nvPr>
        </p:nvSpPr>
        <p:spPr>
          <a:xfrm>
            <a:off x="1713102" y="2026920"/>
            <a:ext cx="7403465" cy="1224279"/>
          </a:xfrm>
          <a:prstGeom prst="rect">
            <a:avLst/>
          </a:prstGeom>
        </p:spPr>
        <p:txBody>
          <a:bodyPr wrap="square" lIns="0" tIns="0" rIns="0" bIns="0">
            <a:spAutoFit/>
          </a:bodyPr>
          <a:lstStyle>
            <a:lvl1pPr>
              <a:defRPr sz="2400" b="0" i="0">
                <a:solidFill>
                  <a:srgbClr val="90C224"/>
                </a:solidFill>
                <a:latin typeface="Arial"/>
                <a:cs typeface="Arial"/>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sz="1800" b="0" i="1">
                <a:solidFill>
                  <a:srgbClr val="40404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90C224"/>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1">
                <a:solidFill>
                  <a:srgbClr val="40404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90C224"/>
                </a:solidFill>
                <a:latin typeface="Arial"/>
                <a:cs typeface="Arial"/>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90C224"/>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9371329" y="635"/>
            <a:ext cx="1219200" cy="6858000"/>
          </a:xfrm>
          <a:custGeom>
            <a:avLst/>
            <a:gdLst/>
            <a:ahLst/>
            <a:cxnLst/>
            <a:rect l="l" t="t" r="r" b="b"/>
            <a:pathLst>
              <a:path w="1219200" h="6858000">
                <a:moveTo>
                  <a:pt x="0" y="0"/>
                </a:moveTo>
                <a:lnTo>
                  <a:pt x="1219200" y="6858000"/>
                </a:lnTo>
              </a:path>
            </a:pathLst>
          </a:custGeom>
          <a:ln w="9906">
            <a:solidFill>
              <a:srgbClr val="BDBDBD"/>
            </a:solidFill>
          </a:ln>
        </p:spPr>
        <p:txBody>
          <a:bodyPr wrap="square" lIns="0" tIns="0" rIns="0" bIns="0" rtlCol="0"/>
          <a:lstStyle/>
          <a:p>
            <a:endParaRPr/>
          </a:p>
        </p:txBody>
      </p:sp>
      <p:sp>
        <p:nvSpPr>
          <p:cNvPr id="17" name="bg object 17"/>
          <p:cNvSpPr/>
          <p:nvPr/>
        </p:nvSpPr>
        <p:spPr>
          <a:xfrm>
            <a:off x="9180829" y="1783464"/>
            <a:ext cx="1511935" cy="5074920"/>
          </a:xfrm>
          <a:custGeom>
            <a:avLst/>
            <a:gdLst/>
            <a:ahLst/>
            <a:cxnLst/>
            <a:rect l="l" t="t" r="r" b="b"/>
            <a:pathLst>
              <a:path w="1511934" h="5074920">
                <a:moveTo>
                  <a:pt x="1511553" y="0"/>
                </a:moveTo>
                <a:lnTo>
                  <a:pt x="0" y="5074535"/>
                </a:lnTo>
                <a:lnTo>
                  <a:pt x="1511553" y="5074535"/>
                </a:lnTo>
                <a:lnTo>
                  <a:pt x="1511553" y="0"/>
                </a:lnTo>
                <a:close/>
              </a:path>
            </a:pathLst>
          </a:custGeom>
          <a:solidFill>
            <a:srgbClr val="90C224">
              <a:alpha val="30195"/>
            </a:srgbClr>
          </a:solidFill>
        </p:spPr>
        <p:txBody>
          <a:bodyPr wrap="square" lIns="0" tIns="0" rIns="0" bIns="0" rtlCol="0"/>
          <a:lstStyle/>
          <a:p>
            <a:endParaRPr/>
          </a:p>
        </p:txBody>
      </p:sp>
      <p:sp>
        <p:nvSpPr>
          <p:cNvPr id="18" name="bg object 18"/>
          <p:cNvSpPr/>
          <p:nvPr/>
        </p:nvSpPr>
        <p:spPr>
          <a:xfrm>
            <a:off x="9604374" y="0"/>
            <a:ext cx="1088390" cy="6178550"/>
          </a:xfrm>
          <a:custGeom>
            <a:avLst/>
            <a:gdLst/>
            <a:ahLst/>
            <a:cxnLst/>
            <a:rect l="l" t="t" r="r" b="b"/>
            <a:pathLst>
              <a:path w="1088390" h="6178550">
                <a:moveTo>
                  <a:pt x="1088008" y="0"/>
                </a:moveTo>
                <a:lnTo>
                  <a:pt x="0" y="0"/>
                </a:lnTo>
                <a:lnTo>
                  <a:pt x="1088008" y="6177967"/>
                </a:lnTo>
                <a:lnTo>
                  <a:pt x="1088008" y="0"/>
                </a:lnTo>
                <a:close/>
              </a:path>
            </a:pathLst>
          </a:custGeom>
          <a:solidFill>
            <a:srgbClr val="90C224">
              <a:alpha val="19999"/>
            </a:srgbClr>
          </a:solidFill>
        </p:spPr>
        <p:txBody>
          <a:bodyPr wrap="square" lIns="0" tIns="0" rIns="0" bIns="0" rtlCol="0"/>
          <a:lstStyle/>
          <a:p>
            <a:endParaRPr/>
          </a:p>
        </p:txBody>
      </p:sp>
      <p:sp>
        <p:nvSpPr>
          <p:cNvPr id="19" name="bg object 19"/>
          <p:cNvSpPr/>
          <p:nvPr/>
        </p:nvSpPr>
        <p:spPr>
          <a:xfrm>
            <a:off x="8931909" y="4800570"/>
            <a:ext cx="1760855" cy="2058035"/>
          </a:xfrm>
          <a:custGeom>
            <a:avLst/>
            <a:gdLst/>
            <a:ahLst/>
            <a:cxnLst/>
            <a:rect l="l" t="t" r="r" b="b"/>
            <a:pathLst>
              <a:path w="1760854" h="2058034">
                <a:moveTo>
                  <a:pt x="1760473" y="0"/>
                </a:moveTo>
                <a:lnTo>
                  <a:pt x="0" y="2057429"/>
                </a:lnTo>
                <a:lnTo>
                  <a:pt x="1760473" y="2057429"/>
                </a:lnTo>
                <a:lnTo>
                  <a:pt x="1760473" y="0"/>
                </a:lnTo>
                <a:close/>
              </a:path>
            </a:pathLst>
          </a:custGeom>
          <a:solidFill>
            <a:srgbClr val="529F1F">
              <a:alpha val="72155"/>
            </a:srgbClr>
          </a:solidFill>
        </p:spPr>
        <p:txBody>
          <a:bodyPr wrap="square" lIns="0" tIns="0" rIns="0" bIns="0" rtlCol="0"/>
          <a:lstStyle/>
          <a:p>
            <a:endParaRPr/>
          </a:p>
        </p:txBody>
      </p:sp>
      <p:sp>
        <p:nvSpPr>
          <p:cNvPr id="20" name="bg object 20"/>
          <p:cNvSpPr/>
          <p:nvPr/>
        </p:nvSpPr>
        <p:spPr>
          <a:xfrm>
            <a:off x="9337039" y="0"/>
            <a:ext cx="1355725" cy="3766820"/>
          </a:xfrm>
          <a:custGeom>
            <a:avLst/>
            <a:gdLst/>
            <a:ahLst/>
            <a:cxnLst/>
            <a:rect l="l" t="t" r="r" b="b"/>
            <a:pathLst>
              <a:path w="1355725" h="3766820">
                <a:moveTo>
                  <a:pt x="1355343" y="0"/>
                </a:moveTo>
                <a:lnTo>
                  <a:pt x="0" y="0"/>
                </a:lnTo>
                <a:lnTo>
                  <a:pt x="1355343" y="3766781"/>
                </a:lnTo>
                <a:lnTo>
                  <a:pt x="1355343" y="0"/>
                </a:lnTo>
                <a:close/>
              </a:path>
            </a:pathLst>
          </a:custGeom>
          <a:solidFill>
            <a:srgbClr val="3D7817">
              <a:alpha val="70195"/>
            </a:srgbClr>
          </a:solidFill>
        </p:spPr>
        <p:txBody>
          <a:bodyPr wrap="square" lIns="0" tIns="0" rIns="0" bIns="0" rtlCol="0"/>
          <a:lstStyle/>
          <a:p>
            <a:endParaRPr/>
          </a:p>
        </p:txBody>
      </p:sp>
      <p:sp>
        <p:nvSpPr>
          <p:cNvPr id="21" name="bg object 21"/>
          <p:cNvSpPr/>
          <p:nvPr/>
        </p:nvSpPr>
        <p:spPr>
          <a:xfrm>
            <a:off x="10371454" y="6280846"/>
            <a:ext cx="321310" cy="577215"/>
          </a:xfrm>
          <a:custGeom>
            <a:avLst/>
            <a:gdLst/>
            <a:ahLst/>
            <a:cxnLst/>
            <a:rect l="l" t="t" r="r" b="b"/>
            <a:pathLst>
              <a:path w="321309" h="577215">
                <a:moveTo>
                  <a:pt x="320927" y="0"/>
                </a:moveTo>
                <a:lnTo>
                  <a:pt x="0" y="577153"/>
                </a:lnTo>
                <a:lnTo>
                  <a:pt x="320927" y="577153"/>
                </a:lnTo>
                <a:lnTo>
                  <a:pt x="320927" y="0"/>
                </a:lnTo>
                <a:close/>
              </a:path>
            </a:pathLst>
          </a:custGeom>
          <a:solidFill>
            <a:srgbClr val="90C224">
              <a:alpha val="79998"/>
            </a:srgbClr>
          </a:solidFill>
        </p:spPr>
        <p:txBody>
          <a:bodyPr wrap="square" lIns="0" tIns="0" rIns="0" bIns="0" rtlCol="0"/>
          <a:lstStyle/>
          <a:p>
            <a:endParaRPr/>
          </a:p>
        </p:txBody>
      </p:sp>
      <p:sp>
        <p:nvSpPr>
          <p:cNvPr id="2" name="Holder 2"/>
          <p:cNvSpPr>
            <a:spLocks noGrp="1"/>
          </p:cNvSpPr>
          <p:nvPr>
            <p:ph type="title"/>
          </p:nvPr>
        </p:nvSpPr>
        <p:spPr>
          <a:xfrm>
            <a:off x="902004" y="877951"/>
            <a:ext cx="7704455" cy="741680"/>
          </a:xfrm>
          <a:prstGeom prst="rect">
            <a:avLst/>
          </a:prstGeom>
        </p:spPr>
        <p:txBody>
          <a:bodyPr wrap="square" lIns="0" tIns="0" rIns="0" bIns="0">
            <a:spAutoFit/>
          </a:bodyPr>
          <a:lstStyle>
            <a:lvl1pPr>
              <a:defRPr sz="2400" b="0" i="0">
                <a:solidFill>
                  <a:srgbClr val="90C224"/>
                </a:solidFill>
                <a:latin typeface="Arial"/>
                <a:cs typeface="Arial"/>
              </a:defRPr>
            </a:lvl1pPr>
          </a:lstStyle>
          <a:p>
            <a:endParaRPr/>
          </a:p>
        </p:txBody>
      </p:sp>
      <p:sp>
        <p:nvSpPr>
          <p:cNvPr id="3" name="Holder 3"/>
          <p:cNvSpPr>
            <a:spLocks noGrp="1"/>
          </p:cNvSpPr>
          <p:nvPr>
            <p:ph type="body" idx="1"/>
          </p:nvPr>
        </p:nvSpPr>
        <p:spPr>
          <a:xfrm>
            <a:off x="1060500" y="1829180"/>
            <a:ext cx="7170420" cy="3161665"/>
          </a:xfrm>
          <a:prstGeom prst="rect">
            <a:avLst/>
          </a:prstGeom>
        </p:spPr>
        <p:txBody>
          <a:bodyPr wrap="square" lIns="0" tIns="0" rIns="0" bIns="0">
            <a:spAutoFit/>
          </a:bodyPr>
          <a:lstStyle>
            <a:lvl1pPr>
              <a:defRPr sz="1800" b="0" i="1">
                <a:solidFill>
                  <a:srgbClr val="404040"/>
                </a:solidFill>
                <a:latin typeface="Arial"/>
                <a:cs typeface="Arial"/>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1/26/2023</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www.hven.a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hven.a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hven.a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871344" y="2105024"/>
            <a:ext cx="7666355" cy="1658572"/>
          </a:xfrm>
          <a:prstGeom prst="rect">
            <a:avLst/>
          </a:prstGeom>
        </p:spPr>
        <p:txBody>
          <a:bodyPr vert="horz" wrap="square" lIns="0" tIns="10582" rIns="0" bIns="0" rtlCol="0">
            <a:spAutoFit/>
          </a:bodyPr>
          <a:lstStyle/>
          <a:p>
            <a:pPr marL="11139" marR="4456" indent="277365">
              <a:spcBef>
                <a:spcPts val="83"/>
              </a:spcBef>
            </a:pPr>
            <a:r>
              <a:rPr lang="en-US" b="1" spc="-9" dirty="0">
                <a:solidFill>
                  <a:schemeClr val="accent1">
                    <a:lumMod val="50000"/>
                  </a:schemeClr>
                </a:solidFill>
              </a:rPr>
              <a:t>“ Electricity Transmission Network Improvement’’</a:t>
            </a:r>
            <a:br>
              <a:rPr lang="en-US" b="1" spc="-9" dirty="0">
                <a:solidFill>
                  <a:schemeClr val="accent1">
                    <a:lumMod val="50000"/>
                  </a:schemeClr>
                </a:solidFill>
              </a:rPr>
            </a:br>
            <a:r>
              <a:rPr lang="en-US" b="1" spc="-9" dirty="0">
                <a:solidFill>
                  <a:schemeClr val="accent1">
                    <a:lumMod val="50000"/>
                  </a:schemeClr>
                </a:solidFill>
              </a:rPr>
              <a:t>                            </a:t>
            </a:r>
            <a:r>
              <a:rPr lang="en-US" b="1" dirty="0">
                <a:solidFill>
                  <a:schemeClr val="accent1">
                    <a:lumMod val="50000"/>
                  </a:schemeClr>
                </a:solidFill>
              </a:rPr>
              <a:t>Loan Project</a:t>
            </a:r>
            <a:br>
              <a:rPr lang="en-US" b="1" spc="-4" dirty="0">
                <a:solidFill>
                  <a:schemeClr val="accent1">
                    <a:lumMod val="50000"/>
                  </a:schemeClr>
                </a:solidFill>
              </a:rPr>
            </a:br>
            <a:r>
              <a:rPr lang="en-US" spc="-4" dirty="0">
                <a:solidFill>
                  <a:schemeClr val="accent1">
                    <a:lumMod val="50000"/>
                  </a:schemeClr>
                </a:solidFill>
              </a:rPr>
              <a:t>              </a:t>
            </a:r>
            <a:r>
              <a:rPr lang="en-US" sz="1754" spc="-4" dirty="0">
                <a:solidFill>
                  <a:schemeClr val="accent1">
                    <a:lumMod val="50000"/>
                  </a:schemeClr>
                </a:solidFill>
              </a:rPr>
              <a:t>Reconstruction of 220/110/6 kV «Ararat-2» substation</a:t>
            </a:r>
            <a:br>
              <a:rPr lang="hy-AM" sz="1754" spc="-4" dirty="0">
                <a:solidFill>
                  <a:schemeClr val="accent1">
                    <a:lumMod val="50000"/>
                  </a:schemeClr>
                </a:solidFill>
              </a:rPr>
            </a:br>
            <a:r>
              <a:rPr lang="hy-AM" sz="1754" spc="-4" dirty="0">
                <a:solidFill>
                  <a:schemeClr val="accent1">
                    <a:lumMod val="50000"/>
                  </a:schemeClr>
                </a:solidFill>
              </a:rPr>
              <a:t>   	     	</a:t>
            </a:r>
            <a:br>
              <a:rPr lang="hy-AM" sz="1754" dirty="0">
                <a:solidFill>
                  <a:schemeClr val="accent1">
                    <a:lumMod val="50000"/>
                  </a:schemeClr>
                </a:solidFill>
              </a:rPr>
            </a:br>
            <a:endParaRPr sz="1754" spc="-4" dirty="0">
              <a:solidFill>
                <a:schemeClr val="accent1">
                  <a:lumMod val="50000"/>
                </a:schemeClr>
              </a:solidFill>
            </a:endParaRPr>
          </a:p>
        </p:txBody>
      </p:sp>
      <p:pic>
        <p:nvPicPr>
          <p:cNvPr id="6" name="object 6"/>
          <p:cNvPicPr/>
          <p:nvPr/>
        </p:nvPicPr>
        <p:blipFill>
          <a:blip r:embed="rId2" cstate="print"/>
          <a:stretch>
            <a:fillRect/>
          </a:stretch>
        </p:blipFill>
        <p:spPr>
          <a:xfrm>
            <a:off x="5279866" y="4100476"/>
            <a:ext cx="3071863" cy="2181857"/>
          </a:xfrm>
          <a:prstGeom prst="rect">
            <a:avLst/>
          </a:prstGeom>
        </p:spPr>
      </p:pic>
      <p:pic>
        <p:nvPicPr>
          <p:cNvPr id="9" name="Рисунок 8" descr="Изображение выглядит как небо, внешний, линия&#10;&#10;Автоматически созданное описание">
            <a:extLst>
              <a:ext uri="{FF2B5EF4-FFF2-40B4-BE49-F238E27FC236}">
                <a16:creationId xmlns:a16="http://schemas.microsoft.com/office/drawing/2014/main" id="{90E4B4FD-266F-2E46-149D-526521D4E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844" y="4100476"/>
            <a:ext cx="3295571" cy="2197047"/>
          </a:xfrm>
          <a:prstGeom prst="rect">
            <a:avLst/>
          </a:prstGeom>
        </p:spPr>
      </p:pic>
      <p:pic>
        <p:nvPicPr>
          <p:cNvPr id="3" name="Рисунок 2" descr="Изображение выглядит как текст&#10;&#10;Автоматически созданное описание">
            <a:extLst>
              <a:ext uri="{FF2B5EF4-FFF2-40B4-BE49-F238E27FC236}">
                <a16:creationId xmlns:a16="http://schemas.microsoft.com/office/drawing/2014/main" id="{DA79D2EF-AF9F-9B17-A69C-43BD14BF73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2904" y="0"/>
            <a:ext cx="3397396" cy="189834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3215" y="504825"/>
            <a:ext cx="3845286" cy="380580"/>
          </a:xfrm>
          <a:prstGeom prst="rect">
            <a:avLst/>
          </a:prstGeom>
        </p:spPr>
        <p:txBody>
          <a:bodyPr vert="horz" wrap="square" lIns="0" tIns="11139" rIns="0" bIns="0" rtlCol="0">
            <a:spAutoFit/>
          </a:bodyPr>
          <a:lstStyle/>
          <a:p>
            <a:pPr marL="11139">
              <a:spcBef>
                <a:spcPts val="88"/>
              </a:spcBef>
            </a:pPr>
            <a:r>
              <a:rPr lang="en-US" b="1" dirty="0"/>
              <a:t>Project Main Data</a:t>
            </a:r>
            <a:endParaRPr b="1" spc="-26" dirty="0"/>
          </a:p>
        </p:txBody>
      </p:sp>
      <p:sp>
        <p:nvSpPr>
          <p:cNvPr id="3" name="object 3"/>
          <p:cNvSpPr txBox="1"/>
          <p:nvPr/>
        </p:nvSpPr>
        <p:spPr>
          <a:xfrm>
            <a:off x="317500" y="1647825"/>
            <a:ext cx="8610601" cy="6037411"/>
          </a:xfrm>
          <a:prstGeom prst="rect">
            <a:avLst/>
          </a:prstGeom>
        </p:spPr>
        <p:txBody>
          <a:bodyPr vert="horz" wrap="square" lIns="0" tIns="121972" rIns="0" bIns="0" rtlCol="0">
            <a:spAutoFit/>
          </a:bodyPr>
          <a:lstStyle/>
          <a:p>
            <a:pPr marL="77974" indent="-66835">
              <a:spcBef>
                <a:spcPts val="960"/>
              </a:spcBef>
              <a:tabLst>
                <a:tab pos="311340" algn="l"/>
              </a:tabLst>
            </a:pPr>
            <a:r>
              <a:rPr lang="hy-AM" sz="1600" spc="-132" dirty="0">
                <a:solidFill>
                  <a:srgbClr val="90C225"/>
                </a:solidFill>
                <a:latin typeface="Arial" panose="020B0604020202020204" pitchFamily="34" charset="0"/>
                <a:cs typeface="Arial" panose="020B0604020202020204" pitchFamily="34" charset="0"/>
              </a:rPr>
              <a:t>▶</a:t>
            </a:r>
            <a:r>
              <a:rPr lang="hy-AM" sz="1228" spc="-132" dirty="0">
                <a:solidFill>
                  <a:srgbClr val="90C225"/>
                </a:solidFill>
                <a:latin typeface="Arial" panose="020B0604020202020204" pitchFamily="34" charset="0"/>
                <a:cs typeface="Arial" panose="020B0604020202020204" pitchFamily="34" charset="0"/>
              </a:rPr>
              <a:t> </a:t>
            </a:r>
            <a:r>
              <a:rPr lang="en-US" sz="1228" spc="-132" dirty="0">
                <a:solidFill>
                  <a:srgbClr val="90C225"/>
                </a:solidFill>
                <a:latin typeface="Arial" panose="020B0604020202020204" pitchFamily="34" charset="0"/>
                <a:cs typeface="Arial" panose="020B0604020202020204" pitchFamily="34" charset="0"/>
              </a:rPr>
              <a:t>   </a:t>
            </a:r>
            <a:r>
              <a:rPr lang="en-US" sz="1600" spc="-4" dirty="0">
                <a:solidFill>
                  <a:srgbClr val="404040"/>
                </a:solidFill>
                <a:latin typeface="Arial" panose="020B0604020202020204" pitchFamily="34" charset="0"/>
                <a:cs typeface="Arial" panose="020B0604020202020204" pitchFamily="34" charset="0"/>
              </a:rPr>
              <a:t>Contract price</a:t>
            </a:r>
            <a:r>
              <a:rPr lang="hy-AM" sz="1600" dirty="0">
                <a:solidFill>
                  <a:srgbClr val="404040"/>
                </a:solidFill>
                <a:latin typeface="Arial" panose="020B0604020202020204" pitchFamily="34" charset="0"/>
                <a:cs typeface="Arial" panose="020B0604020202020204" pitchFamily="34" charset="0"/>
              </a:rPr>
              <a:t>–</a:t>
            </a:r>
            <a:r>
              <a:rPr lang="hy-AM" sz="1600" spc="-18" dirty="0">
                <a:solidFill>
                  <a:srgbClr val="404040"/>
                </a:solidFill>
                <a:latin typeface="Arial" panose="020B0604020202020204" pitchFamily="34" charset="0"/>
                <a:cs typeface="Arial" panose="020B0604020202020204" pitchFamily="34" charset="0"/>
              </a:rPr>
              <a:t> 13,138,984․8 </a:t>
            </a:r>
            <a:r>
              <a:rPr lang="hy-AM" sz="1600" spc="-9" dirty="0">
                <a:solidFill>
                  <a:srgbClr val="404040"/>
                </a:solidFill>
                <a:latin typeface="Arial" panose="020B0604020202020204" pitchFamily="34" charset="0"/>
                <a:cs typeface="Arial" panose="020B0604020202020204" pitchFamily="34" charset="0"/>
              </a:rPr>
              <a:t> </a:t>
            </a:r>
            <a:r>
              <a:rPr lang="en-US" sz="1600" dirty="0">
                <a:solidFill>
                  <a:srgbClr val="404040"/>
                </a:solidFill>
                <a:latin typeface="Arial" panose="020B0604020202020204" pitchFamily="34" charset="0"/>
                <a:cs typeface="Arial" panose="020B0604020202020204" pitchFamily="34" charset="0"/>
              </a:rPr>
              <a:t>USD</a:t>
            </a:r>
            <a:r>
              <a:rPr lang="hy-AM" sz="1600" spc="-22" dirty="0">
                <a:solidFill>
                  <a:srgbClr val="404040"/>
                </a:solidFill>
                <a:latin typeface="Arial" panose="020B0604020202020204" pitchFamily="34" charset="0"/>
                <a:cs typeface="Arial" panose="020B0604020202020204" pitchFamily="34" charset="0"/>
              </a:rPr>
              <a:t> </a:t>
            </a:r>
            <a:r>
              <a:rPr lang="en-US" sz="1600" spc="-22" dirty="0">
                <a:solidFill>
                  <a:srgbClr val="404040"/>
                </a:solidFill>
                <a:latin typeface="Arial" panose="020B0604020202020204" pitchFamily="34" charset="0"/>
                <a:cs typeface="Arial" panose="020B0604020202020204" pitchFamily="34" charset="0"/>
              </a:rPr>
              <a:t>dollar</a:t>
            </a:r>
            <a:endParaRPr lang="hy-AM" sz="1600" dirty="0">
              <a:latin typeface="Arial" panose="020B0604020202020204" pitchFamily="34" charset="0"/>
              <a:cs typeface="Arial" panose="020B0604020202020204" pitchFamily="34" charset="0"/>
            </a:endParaRPr>
          </a:p>
          <a:p>
            <a:pPr marL="77974" indent="-66835">
              <a:spcBef>
                <a:spcPts val="960"/>
              </a:spcBef>
              <a:tabLst>
                <a:tab pos="311340" algn="l"/>
              </a:tabLst>
            </a:pPr>
            <a:r>
              <a:rPr lang="hy-AM" sz="1600" spc="-132" dirty="0">
                <a:solidFill>
                  <a:srgbClr val="90C225"/>
                </a:solidFill>
                <a:latin typeface="Arial" panose="020B0604020202020204" pitchFamily="34" charset="0"/>
                <a:cs typeface="Arial" panose="020B0604020202020204" pitchFamily="34" charset="0"/>
              </a:rPr>
              <a:t>▶ </a:t>
            </a:r>
            <a:r>
              <a:rPr lang="en-US" sz="1600" spc="-132" dirty="0">
                <a:solidFill>
                  <a:srgbClr val="90C225"/>
                </a:solidFill>
                <a:latin typeface="Arial" panose="020B0604020202020204" pitchFamily="34" charset="0"/>
                <a:cs typeface="Arial" panose="020B0604020202020204" pitchFamily="34" charset="0"/>
              </a:rPr>
              <a:t>  </a:t>
            </a:r>
            <a:r>
              <a:rPr lang="en-US" sz="1600" spc="-4" dirty="0">
                <a:solidFill>
                  <a:srgbClr val="404040"/>
                </a:solidFill>
                <a:latin typeface="Arial" panose="020B0604020202020204" pitchFamily="34" charset="0"/>
                <a:cs typeface="Arial" panose="020B0604020202020204" pitchFamily="34" charset="0"/>
              </a:rPr>
              <a:t>Financing  organization</a:t>
            </a:r>
            <a:r>
              <a:rPr lang="hy-AM" sz="1600" dirty="0">
                <a:solidFill>
                  <a:srgbClr val="404040"/>
                </a:solidFill>
                <a:latin typeface="Arial" panose="020B0604020202020204" pitchFamily="34" charset="0"/>
                <a:cs typeface="Arial" panose="020B0604020202020204" pitchFamily="34" charset="0"/>
              </a:rPr>
              <a:t>–</a:t>
            </a:r>
            <a:r>
              <a:rPr lang="en-US" sz="1600" dirty="0">
                <a:solidFill>
                  <a:srgbClr val="404040"/>
                </a:solidFill>
                <a:latin typeface="Arial" panose="020B0604020202020204" pitchFamily="34" charset="0"/>
                <a:cs typeface="Arial" panose="020B0604020202020204" pitchFamily="34" charset="0"/>
              </a:rPr>
              <a:t>International Bank of Reconstruction and Development</a:t>
            </a:r>
            <a:r>
              <a:rPr lang="hy-AM" sz="1600" dirty="0">
                <a:solidFill>
                  <a:srgbClr val="404040"/>
                </a:solidFill>
                <a:latin typeface="Arial" panose="020B0604020202020204" pitchFamily="34" charset="0"/>
                <a:cs typeface="Arial" panose="020B0604020202020204" pitchFamily="34" charset="0"/>
              </a:rPr>
              <a:t> </a:t>
            </a:r>
            <a:r>
              <a:rPr lang="hy-AM" sz="1600" spc="-4" dirty="0">
                <a:solidFill>
                  <a:srgbClr val="404040"/>
                </a:solidFill>
                <a:latin typeface="Arial" panose="020B0604020202020204" pitchFamily="34" charset="0"/>
                <a:cs typeface="Arial" panose="020B0604020202020204" pitchFamily="34" charset="0"/>
              </a:rPr>
              <a:t>(</a:t>
            </a:r>
            <a:r>
              <a:rPr lang="en-US" sz="1600" spc="-4" dirty="0">
                <a:solidFill>
                  <a:srgbClr val="404040"/>
                </a:solidFill>
                <a:latin typeface="Arial" panose="020B0604020202020204" pitchFamily="34" charset="0"/>
                <a:cs typeface="Arial" panose="020B0604020202020204" pitchFamily="34" charset="0"/>
              </a:rPr>
              <a:t>IBRD</a:t>
            </a:r>
            <a:r>
              <a:rPr lang="hy-AM" sz="1600" spc="-4" dirty="0">
                <a:solidFill>
                  <a:srgbClr val="404040"/>
                </a:solidFill>
                <a:latin typeface="Arial" panose="020B0604020202020204" pitchFamily="34" charset="0"/>
                <a:cs typeface="Arial" panose="020B0604020202020204" pitchFamily="34" charset="0"/>
              </a:rPr>
              <a:t>)</a:t>
            </a:r>
            <a:endParaRPr lang="hy-AM" sz="1600" dirty="0">
              <a:latin typeface="Arial" panose="020B0604020202020204" pitchFamily="34" charset="0"/>
              <a:cs typeface="Arial" panose="020B0604020202020204" pitchFamily="34" charset="0"/>
            </a:endParaRPr>
          </a:p>
          <a:p>
            <a:pPr marL="11139">
              <a:spcBef>
                <a:spcPts val="877"/>
              </a:spcBef>
              <a:tabLst>
                <a:tab pos="311340" algn="l"/>
              </a:tabLst>
            </a:pPr>
            <a:r>
              <a:rPr lang="hy-AM" sz="1600" spc="-132" dirty="0">
                <a:solidFill>
                  <a:srgbClr val="90C225"/>
                </a:solidFill>
                <a:latin typeface="Arial" panose="020B0604020202020204" pitchFamily="34" charset="0"/>
                <a:cs typeface="Arial" panose="020B0604020202020204" pitchFamily="34" charset="0"/>
              </a:rPr>
              <a:t>▶</a:t>
            </a:r>
            <a:r>
              <a:rPr lang="hy-AM" sz="1600" spc="-105" dirty="0">
                <a:latin typeface="Arial" panose="020B0604020202020204" pitchFamily="34" charset="0"/>
                <a:cs typeface="Arial" panose="020B0604020202020204" pitchFamily="34" charset="0"/>
              </a:rPr>
              <a:t> </a:t>
            </a:r>
            <a:r>
              <a:rPr lang="en-US" sz="1600" spc="-105" dirty="0">
                <a:latin typeface="Arial" panose="020B0604020202020204" pitchFamily="34" charset="0"/>
                <a:cs typeface="Arial" panose="020B0604020202020204" pitchFamily="34" charset="0"/>
              </a:rPr>
              <a:t>  </a:t>
            </a:r>
            <a:r>
              <a:rPr lang="en-US" sz="1600" dirty="0">
                <a:solidFill>
                  <a:srgbClr val="404040"/>
                </a:solidFill>
                <a:latin typeface="Arial" panose="020B0604020202020204" pitchFamily="34" charset="0"/>
                <a:cs typeface="Arial" panose="020B0604020202020204" pitchFamily="34" charset="0"/>
              </a:rPr>
              <a:t>General Contractor</a:t>
            </a:r>
            <a:r>
              <a:rPr lang="hy-AM" sz="1600" dirty="0">
                <a:solidFill>
                  <a:srgbClr val="404040"/>
                </a:solidFill>
                <a:latin typeface="Arial" panose="020B0604020202020204" pitchFamily="34" charset="0"/>
                <a:cs typeface="Arial" panose="020B0604020202020204" pitchFamily="34" charset="0"/>
              </a:rPr>
              <a:t>—</a:t>
            </a:r>
            <a:r>
              <a:rPr lang="en-US" sz="1600" dirty="0">
                <a:solidFill>
                  <a:srgbClr val="404040"/>
                </a:solidFill>
                <a:latin typeface="Arial" panose="020B0604020202020204" pitchFamily="34" charset="0"/>
                <a:cs typeface="Arial" panose="020B0604020202020204" pitchFamily="34" charset="0"/>
              </a:rPr>
              <a:t>“</a:t>
            </a:r>
            <a:r>
              <a:rPr lang="en-US" sz="1600" dirty="0" err="1">
                <a:solidFill>
                  <a:srgbClr val="404040"/>
                </a:solidFill>
                <a:latin typeface="Arial" panose="020B0604020202020204" pitchFamily="34" charset="0"/>
                <a:cs typeface="Arial" panose="020B0604020202020204" pitchFamily="34" charset="0"/>
              </a:rPr>
              <a:t>Kaskad</a:t>
            </a:r>
            <a:r>
              <a:rPr lang="en-US" sz="1600" dirty="0">
                <a:solidFill>
                  <a:srgbClr val="404040"/>
                </a:solidFill>
                <a:latin typeface="Arial" panose="020B0604020202020204" pitchFamily="34" charset="0"/>
                <a:cs typeface="Arial" panose="020B0604020202020204" pitchFamily="34" charset="0"/>
              </a:rPr>
              <a:t> </a:t>
            </a:r>
            <a:r>
              <a:rPr lang="en-US" sz="1600" dirty="0" err="1">
                <a:solidFill>
                  <a:srgbClr val="404040"/>
                </a:solidFill>
                <a:latin typeface="Arial" panose="020B0604020202020204" pitchFamily="34" charset="0"/>
                <a:cs typeface="Arial" panose="020B0604020202020204" pitchFamily="34" charset="0"/>
              </a:rPr>
              <a:t>Energo</a:t>
            </a:r>
            <a:r>
              <a:rPr lang="en-US" sz="1600" dirty="0">
                <a:solidFill>
                  <a:srgbClr val="404040"/>
                </a:solidFill>
                <a:latin typeface="Arial" panose="020B0604020202020204" pitchFamily="34" charset="0"/>
                <a:cs typeface="Arial" panose="020B0604020202020204" pitchFamily="34" charset="0"/>
              </a:rPr>
              <a:t>” LLC</a:t>
            </a:r>
            <a:endParaRPr lang="hy-AM" sz="1600" dirty="0">
              <a:solidFill>
                <a:srgbClr val="404040"/>
              </a:solidFill>
              <a:latin typeface="Arial" panose="020B0604020202020204" pitchFamily="34" charset="0"/>
              <a:cs typeface="Arial" panose="020B0604020202020204" pitchFamily="34" charset="0"/>
            </a:endParaRPr>
          </a:p>
          <a:p>
            <a:pPr marL="11139">
              <a:spcBef>
                <a:spcPts val="965"/>
              </a:spcBef>
              <a:tabLst>
                <a:tab pos="311340" algn="l"/>
              </a:tabLst>
            </a:pPr>
            <a:r>
              <a:rPr lang="hy-AM" sz="1600" spc="-132" dirty="0">
                <a:solidFill>
                  <a:srgbClr val="90C225"/>
                </a:solidFill>
                <a:latin typeface="Arial" panose="020B0604020202020204" pitchFamily="34" charset="0"/>
                <a:cs typeface="Arial" panose="020B0604020202020204" pitchFamily="34" charset="0"/>
              </a:rPr>
              <a:t>▶</a:t>
            </a:r>
            <a:r>
              <a:rPr lang="en-US" sz="1600" spc="-132" dirty="0">
                <a:solidFill>
                  <a:srgbClr val="90C225"/>
                </a:solidFill>
                <a:latin typeface="Arial" panose="020B0604020202020204" pitchFamily="34" charset="0"/>
                <a:cs typeface="Arial" panose="020B0604020202020204" pitchFamily="34" charset="0"/>
              </a:rPr>
              <a:t>   </a:t>
            </a:r>
            <a:r>
              <a:rPr lang="en-US" sz="1600" dirty="0">
                <a:solidFill>
                  <a:srgbClr val="404040"/>
                </a:solidFill>
                <a:latin typeface="Arial" panose="020B0604020202020204" pitchFamily="34" charset="0"/>
                <a:cs typeface="Arial" panose="020B0604020202020204" pitchFamily="34" charset="0"/>
              </a:rPr>
              <a:t>The substation is under operation  from 1975, located in the Ararat region, occupies an area   </a:t>
            </a:r>
          </a:p>
          <a:p>
            <a:pPr marL="11139">
              <a:spcBef>
                <a:spcPts val="965"/>
              </a:spcBef>
              <a:tabLst>
                <a:tab pos="311340" algn="l"/>
              </a:tabLst>
            </a:pPr>
            <a:r>
              <a:rPr lang="en-US" sz="1600" dirty="0">
                <a:solidFill>
                  <a:srgbClr val="404040"/>
                </a:solidFill>
                <a:latin typeface="Arial" panose="020B0604020202020204" pitchFamily="34" charset="0"/>
                <a:cs typeface="Arial" panose="020B0604020202020204" pitchFamily="34" charset="0"/>
              </a:rPr>
              <a:t>      of 4.6 ha</a:t>
            </a:r>
            <a:endParaRPr lang="hy-AM" sz="1600" dirty="0">
              <a:solidFill>
                <a:srgbClr val="404040"/>
              </a:solidFill>
              <a:latin typeface="Arial" panose="020B0604020202020204" pitchFamily="34" charset="0"/>
              <a:cs typeface="Arial" panose="020B0604020202020204" pitchFamily="34" charset="0"/>
            </a:endParaRPr>
          </a:p>
          <a:p>
            <a:pPr marL="11139" algn="just">
              <a:spcBef>
                <a:spcPts val="877"/>
              </a:spcBef>
              <a:tabLst>
                <a:tab pos="311340" algn="l"/>
              </a:tabLst>
            </a:pPr>
            <a:r>
              <a:rPr lang="hy-AM" sz="1600" b="1" spc="-4" dirty="0">
                <a:latin typeface="Arial" panose="020B0604020202020204" pitchFamily="34" charset="0"/>
                <a:cs typeface="Arial" panose="020B0604020202020204" pitchFamily="34" charset="0"/>
              </a:rPr>
              <a:t>        </a:t>
            </a:r>
            <a:r>
              <a:rPr lang="en-US" sz="1600" b="1" spc="-4" dirty="0">
                <a:latin typeface="Arial" panose="020B0604020202020204" pitchFamily="34" charset="0"/>
                <a:cs typeface="Arial" panose="020B0604020202020204" pitchFamily="34" charset="0"/>
              </a:rPr>
              <a:t>      Works to be done</a:t>
            </a:r>
            <a:endParaRPr lang="hy-AM" sz="1600" b="1" dirty="0">
              <a:latin typeface="Arial" panose="020B0604020202020204" pitchFamily="34" charset="0"/>
              <a:cs typeface="Arial" panose="020B0604020202020204" pitchFamily="34" charset="0"/>
            </a:endParaRPr>
          </a:p>
          <a:p>
            <a:pPr marL="11139" algn="just">
              <a:spcBef>
                <a:spcPts val="877"/>
              </a:spcBef>
              <a:tabLst>
                <a:tab pos="311340" algn="l"/>
              </a:tabLst>
            </a:pPr>
            <a:r>
              <a:rPr lang="hy-AM" sz="1600" spc="-132" dirty="0">
                <a:solidFill>
                  <a:srgbClr val="90C225"/>
                </a:solidFill>
                <a:latin typeface="Arial" panose="020B0604020202020204" pitchFamily="34" charset="0"/>
                <a:cs typeface="Arial" panose="020B0604020202020204" pitchFamily="34" charset="0"/>
              </a:rPr>
              <a:t>▶ </a:t>
            </a:r>
            <a:r>
              <a:rPr lang="hy-AM" sz="1600" spc="-75" dirty="0">
                <a:latin typeface="Arial" panose="020B0604020202020204" pitchFamily="34" charset="0"/>
                <a:cs typeface="Arial" panose="020B0604020202020204" pitchFamily="34" charset="0"/>
              </a:rPr>
              <a:t>	</a:t>
            </a:r>
            <a:r>
              <a:rPr lang="en-US" sz="1600" spc="-75" dirty="0">
                <a:latin typeface="Arial" panose="020B0604020202020204" pitchFamily="34" charset="0"/>
                <a:cs typeface="Arial" panose="020B0604020202020204" pitchFamily="34" charset="0"/>
              </a:rPr>
              <a:t> Reconstruction of </a:t>
            </a:r>
            <a:r>
              <a:rPr lang="hy-AM" sz="1600" spc="-75" dirty="0">
                <a:latin typeface="Arial" panose="020B0604020202020204" pitchFamily="34" charset="0"/>
                <a:cs typeface="Arial" panose="020B0604020202020204" pitchFamily="34" charset="0"/>
              </a:rPr>
              <a:t>220, </a:t>
            </a:r>
            <a:r>
              <a:rPr lang="hy-AM" sz="1600" spc="-22" dirty="0">
                <a:latin typeface="Arial" panose="020B0604020202020204" pitchFamily="34" charset="0"/>
                <a:cs typeface="Arial" panose="020B0604020202020204" pitchFamily="34" charset="0"/>
              </a:rPr>
              <a:t>110 </a:t>
            </a:r>
            <a:r>
              <a:rPr lang="en-US" sz="1600" spc="-22" dirty="0">
                <a:latin typeface="Arial" panose="020B0604020202020204" pitchFamily="34" charset="0"/>
                <a:cs typeface="Arial" panose="020B0604020202020204" pitchFamily="34" charset="0"/>
              </a:rPr>
              <a:t>kV OSYs and their partial replacement</a:t>
            </a:r>
            <a:r>
              <a:rPr lang="hy-AM" sz="1600" spc="-31" dirty="0">
                <a:latin typeface="Arial" panose="020B0604020202020204" pitchFamily="34" charset="0"/>
                <a:cs typeface="Arial" panose="020B0604020202020204" pitchFamily="34" charset="0"/>
              </a:rPr>
              <a:t> </a:t>
            </a:r>
            <a:endParaRPr lang="en-US" sz="1600" spc="-31" dirty="0">
              <a:latin typeface="Arial" panose="020B0604020202020204" pitchFamily="34" charset="0"/>
              <a:cs typeface="Arial" panose="020B0604020202020204" pitchFamily="34" charset="0"/>
            </a:endParaRPr>
          </a:p>
          <a:p>
            <a:pPr marL="11139" algn="just">
              <a:spcBef>
                <a:spcPts val="877"/>
              </a:spcBef>
              <a:tabLst>
                <a:tab pos="311340" algn="l"/>
              </a:tabLst>
            </a:pPr>
            <a:r>
              <a:rPr lang="hy-AM" sz="1600" spc="-132" dirty="0">
                <a:solidFill>
                  <a:srgbClr val="90C225"/>
                </a:solidFill>
                <a:latin typeface="Arial" panose="020B0604020202020204" pitchFamily="34" charset="0"/>
                <a:cs typeface="Arial" panose="020B0604020202020204" pitchFamily="34" charset="0"/>
              </a:rPr>
              <a:t>▶ </a:t>
            </a:r>
            <a:r>
              <a:rPr lang="hy-AM" sz="1600" spc="-75" dirty="0">
                <a:latin typeface="Arial" panose="020B0604020202020204" pitchFamily="34" charset="0"/>
                <a:cs typeface="Arial" panose="020B0604020202020204" pitchFamily="34" charset="0"/>
              </a:rPr>
              <a:t>	</a:t>
            </a:r>
            <a:r>
              <a:rPr lang="en-US" sz="1600" spc="-75" dirty="0">
                <a:latin typeface="Arial" panose="020B0604020202020204" pitchFamily="34" charset="0"/>
                <a:cs typeface="Arial" panose="020B0604020202020204" pitchFamily="34" charset="0"/>
              </a:rPr>
              <a:t> Reconstruction of 6kV CSG building, replacement of 6kV cells</a:t>
            </a:r>
            <a:r>
              <a:rPr lang="hy-AM" sz="1600" spc="-75" dirty="0">
                <a:latin typeface="Arial" panose="020B0604020202020204" pitchFamily="34" charset="0"/>
                <a:cs typeface="Arial" panose="020B0604020202020204" pitchFamily="34" charset="0"/>
              </a:rPr>
              <a:t> </a:t>
            </a:r>
          </a:p>
          <a:p>
            <a:pPr marL="11139" algn="just">
              <a:spcBef>
                <a:spcPts val="877"/>
              </a:spcBef>
              <a:tabLst>
                <a:tab pos="311340" algn="l"/>
              </a:tabLst>
            </a:pPr>
            <a:r>
              <a:rPr lang="hy-AM" sz="1600" spc="-132" dirty="0">
                <a:solidFill>
                  <a:srgbClr val="90C225"/>
                </a:solidFill>
                <a:latin typeface="Arial" panose="020B0604020202020204" pitchFamily="34" charset="0"/>
                <a:cs typeface="Arial" panose="020B0604020202020204" pitchFamily="34" charset="0"/>
              </a:rPr>
              <a:t>▶</a:t>
            </a:r>
            <a:r>
              <a:rPr lang="hy-AM" sz="1600" spc="-75" dirty="0">
                <a:latin typeface="Arial" panose="020B0604020202020204" pitchFamily="34" charset="0"/>
                <a:cs typeface="Arial" panose="020B0604020202020204" pitchFamily="34" charset="0"/>
              </a:rPr>
              <a:t>  </a:t>
            </a:r>
            <a:r>
              <a:rPr lang="en-US" sz="1600" spc="-75" dirty="0">
                <a:latin typeface="Arial" panose="020B0604020202020204" pitchFamily="34" charset="0"/>
                <a:cs typeface="Arial" panose="020B0604020202020204" pitchFamily="34" charset="0"/>
              </a:rPr>
              <a:t>  Replacement of two autotransformers and two boost transformers</a:t>
            </a:r>
            <a:r>
              <a:rPr lang="hy-AM" sz="1600" spc="-75" dirty="0">
                <a:latin typeface="Arial" panose="020B0604020202020204" pitchFamily="34" charset="0"/>
                <a:cs typeface="Arial" panose="020B0604020202020204" pitchFamily="34" charset="0"/>
              </a:rPr>
              <a:t> </a:t>
            </a:r>
            <a:endParaRPr lang="en-US" sz="1600" spc="-75" dirty="0">
              <a:latin typeface="Arial" panose="020B0604020202020204" pitchFamily="34" charset="0"/>
              <a:cs typeface="Arial" panose="020B0604020202020204" pitchFamily="34" charset="0"/>
            </a:endParaRPr>
          </a:p>
          <a:p>
            <a:pPr marL="11139" algn="just">
              <a:spcBef>
                <a:spcPts val="877"/>
              </a:spcBef>
              <a:tabLst>
                <a:tab pos="311340" algn="l"/>
              </a:tabLst>
            </a:pPr>
            <a:r>
              <a:rPr lang="hy-AM" sz="1600" spc="-132" dirty="0">
                <a:solidFill>
                  <a:srgbClr val="90C225"/>
                </a:solidFill>
                <a:latin typeface="Arial" panose="020B0604020202020204" pitchFamily="34" charset="0"/>
                <a:cs typeface="Arial" panose="020B0604020202020204" pitchFamily="34" charset="0"/>
              </a:rPr>
              <a:t>▶ </a:t>
            </a:r>
            <a:r>
              <a:rPr lang="hy-AM" sz="1600" spc="-75" dirty="0">
                <a:latin typeface="Arial" panose="020B0604020202020204" pitchFamily="34" charset="0"/>
                <a:cs typeface="Arial" panose="020B0604020202020204" pitchFamily="34" charset="0"/>
              </a:rPr>
              <a:t>	</a:t>
            </a:r>
            <a:r>
              <a:rPr lang="en-US" sz="1600" spc="-75" dirty="0">
                <a:latin typeface="Arial" panose="020B0604020202020204" pitchFamily="34" charset="0"/>
                <a:cs typeface="Arial" panose="020B0604020202020204" pitchFamily="34" charset="0"/>
              </a:rPr>
              <a:t> Reconstruction of control and warehouse buildings </a:t>
            </a:r>
          </a:p>
          <a:p>
            <a:pPr marL="11139" algn="just">
              <a:spcBef>
                <a:spcPts val="877"/>
              </a:spcBef>
              <a:tabLst>
                <a:tab pos="311340" algn="l"/>
              </a:tabLst>
            </a:pPr>
            <a:r>
              <a:rPr lang="hy-AM" sz="1600" spc="-132" dirty="0">
                <a:solidFill>
                  <a:srgbClr val="90C225"/>
                </a:solidFill>
                <a:latin typeface="Arial" panose="020B0604020202020204" pitchFamily="34" charset="0"/>
                <a:cs typeface="Arial" panose="020B0604020202020204" pitchFamily="34" charset="0"/>
              </a:rPr>
              <a:t>▶ </a:t>
            </a:r>
            <a:r>
              <a:rPr lang="hy-AM" sz="1600" spc="-75" dirty="0">
                <a:latin typeface="Arial" panose="020B0604020202020204" pitchFamily="34" charset="0"/>
                <a:cs typeface="Arial" panose="020B0604020202020204" pitchFamily="34" charset="0"/>
              </a:rPr>
              <a:t>	</a:t>
            </a:r>
            <a:r>
              <a:rPr lang="en-US" sz="1600" spc="-75" dirty="0">
                <a:latin typeface="Arial" panose="020B0604020202020204" pitchFamily="34" charset="0"/>
                <a:cs typeface="Arial" panose="020B0604020202020204" pitchFamily="34" charset="0"/>
              </a:rPr>
              <a:t> </a:t>
            </a:r>
            <a:r>
              <a:rPr lang="en-US" sz="1600" spc="-4" dirty="0">
                <a:latin typeface="Arial" panose="020B0604020202020204" pitchFamily="34" charset="0"/>
                <a:cs typeface="Arial" panose="020B0604020202020204" pitchFamily="34" charset="0"/>
              </a:rPr>
              <a:t>Modernization and digitization of RPA equipment and SCADA system</a:t>
            </a:r>
            <a:r>
              <a:rPr lang="hy-AM" sz="1600" spc="-31" dirty="0">
                <a:latin typeface="Arial" panose="020B0604020202020204" pitchFamily="34" charset="0"/>
                <a:cs typeface="Arial" panose="020B0604020202020204" pitchFamily="34" charset="0"/>
              </a:rPr>
              <a:t>  </a:t>
            </a:r>
          </a:p>
          <a:p>
            <a:pPr marL="11139" algn="just">
              <a:spcBef>
                <a:spcPts val="877"/>
              </a:spcBef>
              <a:tabLst>
                <a:tab pos="311340" algn="l"/>
              </a:tabLst>
            </a:pPr>
            <a:r>
              <a:rPr lang="hy-AM" sz="1600" spc="-132" dirty="0">
                <a:solidFill>
                  <a:srgbClr val="90C225"/>
                </a:solidFill>
                <a:latin typeface="Arial" panose="020B0604020202020204" pitchFamily="34" charset="0"/>
                <a:cs typeface="Arial" panose="020B0604020202020204" pitchFamily="34" charset="0"/>
              </a:rPr>
              <a:t>▶ </a:t>
            </a:r>
            <a:r>
              <a:rPr lang="hy-AM" sz="1600" dirty="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  Landscaping of substation area, reconstruction of fence, installation of video surveillance </a:t>
            </a:r>
          </a:p>
          <a:p>
            <a:pPr marL="11139" algn="just">
              <a:spcBef>
                <a:spcPts val="877"/>
              </a:spcBef>
              <a:tabLst>
                <a:tab pos="311340" algn="l"/>
              </a:tabLst>
            </a:pPr>
            <a:r>
              <a:rPr lang="en-US" sz="1600" dirty="0">
                <a:latin typeface="Arial" panose="020B0604020202020204" pitchFamily="34" charset="0"/>
                <a:ea typeface="Calibri" panose="020F0502020204030204" pitchFamily="34" charset="0"/>
                <a:cs typeface="Arial" panose="020B0604020202020204" pitchFamily="34" charset="0"/>
              </a:rPr>
              <a:t>       system </a:t>
            </a:r>
          </a:p>
          <a:p>
            <a:pPr marL="11139" algn="just">
              <a:spcBef>
                <a:spcPts val="877"/>
              </a:spcBef>
              <a:tabLst>
                <a:tab pos="311340" algn="l"/>
              </a:tabLst>
            </a:pPr>
            <a:r>
              <a:rPr lang="en-US" sz="1600" spc="-4" dirty="0">
                <a:latin typeface="Arial" panose="020B0604020202020204" pitchFamily="34" charset="0"/>
                <a:cs typeface="Arial" panose="020B0604020202020204" pitchFamily="34" charset="0"/>
              </a:rPr>
              <a:t>   Completion of works is foreseen in 2024.</a:t>
            </a:r>
          </a:p>
          <a:p>
            <a:pPr marL="11139" algn="just">
              <a:spcBef>
                <a:spcPts val="877"/>
              </a:spcBef>
              <a:tabLst>
                <a:tab pos="311340" algn="l"/>
              </a:tabLst>
            </a:pPr>
            <a:endParaRPr lang="en-US" sz="1403" spc="-4" dirty="0">
              <a:latin typeface="Arial" panose="020B0604020202020204" pitchFamily="34" charset="0"/>
              <a:cs typeface="Arial" panose="020B0604020202020204" pitchFamily="34" charset="0"/>
            </a:endParaRPr>
          </a:p>
          <a:p>
            <a:pPr marL="11139" algn="just">
              <a:spcBef>
                <a:spcPts val="877"/>
              </a:spcBef>
              <a:tabLst>
                <a:tab pos="311340" algn="l"/>
              </a:tabLst>
            </a:pPr>
            <a:r>
              <a:rPr lang="en-US" sz="800" spc="-4" dirty="0">
                <a:solidFill>
                  <a:srgbClr val="888888"/>
                </a:solidFill>
                <a:latin typeface="Trebuchet MS"/>
                <a:cs typeface="Trebuchet MS"/>
                <a:hlinkClick r:id="rId2"/>
              </a:rPr>
              <a:t>http://www.hven.am/</a:t>
            </a:r>
            <a:endParaRPr lang="en-US" sz="800" dirty="0">
              <a:latin typeface="Trebuchet MS"/>
              <a:cs typeface="Trebuchet MS"/>
            </a:endParaRPr>
          </a:p>
          <a:p>
            <a:pPr marL="11139" algn="just">
              <a:spcBef>
                <a:spcPts val="877"/>
              </a:spcBef>
              <a:tabLst>
                <a:tab pos="311340" algn="l"/>
              </a:tabLst>
            </a:pPr>
            <a:endParaRPr sz="1579" dirty="0">
              <a:latin typeface="Arial"/>
              <a:cs typeface="Arial"/>
            </a:endParaRPr>
          </a:p>
        </p:txBody>
      </p:sp>
      <p:pic>
        <p:nvPicPr>
          <p:cNvPr id="5" name="object 15">
            <a:extLst>
              <a:ext uri="{FF2B5EF4-FFF2-40B4-BE49-F238E27FC236}">
                <a16:creationId xmlns:a16="http://schemas.microsoft.com/office/drawing/2014/main" id="{9BEDEF08-E3BF-E592-B23B-6EEBDEB44852}"/>
              </a:ext>
            </a:extLst>
          </p:cNvPr>
          <p:cNvPicPr/>
          <p:nvPr/>
        </p:nvPicPr>
        <p:blipFill>
          <a:blip r:embed="rId3" cstate="print"/>
          <a:stretch>
            <a:fillRect/>
          </a:stretch>
        </p:blipFill>
        <p:spPr>
          <a:xfrm>
            <a:off x="6718300" y="352425"/>
            <a:ext cx="1470343" cy="14035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3213" y="225920"/>
            <a:ext cx="6283687" cy="875202"/>
          </a:xfrm>
          <a:prstGeom prst="rect">
            <a:avLst/>
          </a:prstGeom>
        </p:spPr>
        <p:txBody>
          <a:bodyPr vert="horz" wrap="square" lIns="0" tIns="11139" rIns="0" bIns="0" rtlCol="0">
            <a:spAutoFit/>
          </a:bodyPr>
          <a:lstStyle/>
          <a:p>
            <a:pPr marL="11139">
              <a:spcBef>
                <a:spcPts val="88"/>
              </a:spcBef>
            </a:pPr>
            <a:r>
              <a:rPr lang="en-US" sz="2807" spc="-26" dirty="0"/>
              <a:t>  </a:t>
            </a:r>
            <a:r>
              <a:rPr lang="hy-AM" sz="2807" spc="-26" dirty="0"/>
              <a:t>             </a:t>
            </a:r>
            <a:br>
              <a:rPr lang="en-US" sz="2807" spc="-26" dirty="0"/>
            </a:br>
            <a:r>
              <a:rPr lang="en-US" sz="2807" spc="-26" dirty="0"/>
              <a:t>            </a:t>
            </a:r>
            <a:r>
              <a:rPr lang="hy-AM" sz="2807" spc="-26" dirty="0"/>
              <a:t>     </a:t>
            </a:r>
            <a:r>
              <a:rPr lang="en-US" sz="2807" spc="-26" dirty="0"/>
              <a:t>Project Objective</a:t>
            </a:r>
            <a:endParaRPr sz="2807" spc="-13" dirty="0"/>
          </a:p>
        </p:txBody>
      </p:sp>
      <p:sp>
        <p:nvSpPr>
          <p:cNvPr id="3" name="object 3"/>
          <p:cNvSpPr txBox="1"/>
          <p:nvPr/>
        </p:nvSpPr>
        <p:spPr>
          <a:xfrm>
            <a:off x="663213" y="1495425"/>
            <a:ext cx="7502887" cy="2211850"/>
          </a:xfrm>
          <a:prstGeom prst="rect">
            <a:avLst/>
          </a:prstGeom>
        </p:spPr>
        <p:txBody>
          <a:bodyPr vert="horz" wrap="square" lIns="0" tIns="11139" rIns="0" bIns="0" rtlCol="0">
            <a:spAutoFit/>
          </a:bodyPr>
          <a:lstStyle/>
          <a:p>
            <a:pPr marL="311897" marR="424959" indent="-300758" algn="just">
              <a:lnSpc>
                <a:spcPct val="150000"/>
              </a:lnSpc>
              <a:spcBef>
                <a:spcPts val="88"/>
              </a:spcBef>
              <a:tabLst>
                <a:tab pos="311340" algn="l"/>
              </a:tabLst>
            </a:pPr>
            <a:r>
              <a:rPr sz="1272" spc="-132" dirty="0">
                <a:solidFill>
                  <a:srgbClr val="90C225"/>
                </a:solidFill>
                <a:latin typeface="Lucida Sans Unicode"/>
                <a:cs typeface="Lucida Sans Unicode"/>
              </a:rPr>
              <a:t>	</a:t>
            </a:r>
            <a:r>
              <a:rPr lang="en-US" spc="-13" dirty="0">
                <a:solidFill>
                  <a:srgbClr val="404040"/>
                </a:solidFill>
                <a:latin typeface="Arial"/>
                <a:cs typeface="Arial"/>
              </a:rPr>
              <a:t>Increase the reliability and safety of the power transmission network, reduce the number of emergency outages, increase the reliability of uninterrupted electricity supply to consumers, reduce the costs of substation operation as well.</a:t>
            </a:r>
            <a:endParaRPr lang="hy-AM" spc="-13" dirty="0">
              <a:solidFill>
                <a:srgbClr val="404040"/>
              </a:solidFill>
              <a:latin typeface="Arial"/>
              <a:cs typeface="Arial"/>
            </a:endParaRPr>
          </a:p>
          <a:p>
            <a:pPr marL="311897" marR="424959" indent="-300758" algn="just">
              <a:spcBef>
                <a:spcPts val="88"/>
              </a:spcBef>
              <a:tabLst>
                <a:tab pos="311340" algn="l"/>
              </a:tabLst>
            </a:pPr>
            <a:endParaRPr sz="1754" spc="-13" dirty="0">
              <a:solidFill>
                <a:srgbClr val="404040"/>
              </a:solidFill>
              <a:latin typeface="Arial"/>
              <a:cs typeface="Arial"/>
            </a:endParaRPr>
          </a:p>
          <a:p>
            <a:pPr marL="311897" marR="424959" indent="-300758">
              <a:spcBef>
                <a:spcPts val="88"/>
              </a:spcBef>
              <a:tabLst>
                <a:tab pos="311340" algn="l"/>
              </a:tabLst>
            </a:pPr>
            <a:endParaRPr sz="1579" dirty="0">
              <a:latin typeface="Arial"/>
              <a:cs typeface="Arial"/>
            </a:endParaRPr>
          </a:p>
        </p:txBody>
      </p:sp>
      <p:sp>
        <p:nvSpPr>
          <p:cNvPr id="6" name="object 6"/>
          <p:cNvSpPr txBox="1"/>
          <p:nvPr/>
        </p:nvSpPr>
        <p:spPr>
          <a:xfrm>
            <a:off x="317500" y="7210425"/>
            <a:ext cx="1054302" cy="126505"/>
          </a:xfrm>
          <a:prstGeom prst="rect">
            <a:avLst/>
          </a:prstGeom>
        </p:spPr>
        <p:txBody>
          <a:bodyPr vert="horz" wrap="square" lIns="0" tIns="5013" rIns="0" bIns="0" rtlCol="0">
            <a:spAutoFit/>
          </a:bodyPr>
          <a:lstStyle/>
          <a:p>
            <a:pPr marL="11139">
              <a:spcBef>
                <a:spcPts val="39"/>
              </a:spcBef>
            </a:pPr>
            <a:r>
              <a:rPr sz="789" spc="-4" dirty="0">
                <a:solidFill>
                  <a:srgbClr val="888888"/>
                </a:solidFill>
                <a:latin typeface="Trebuchet MS"/>
                <a:cs typeface="Trebuchet MS"/>
                <a:hlinkClick r:id="rId2"/>
              </a:rPr>
              <a:t>http://www.hven.am/</a:t>
            </a:r>
            <a:endParaRPr sz="789" dirty="0">
              <a:latin typeface="Trebuchet MS"/>
              <a:cs typeface="Trebuchet MS"/>
            </a:endParaRPr>
          </a:p>
        </p:txBody>
      </p:sp>
      <p:pic>
        <p:nvPicPr>
          <p:cNvPr id="8" name="Рисунок 7" descr="Изображение выглядит как небо, трава, внешний&#10;&#10;Автоматически созданное описание">
            <a:extLst>
              <a:ext uri="{FF2B5EF4-FFF2-40B4-BE49-F238E27FC236}">
                <a16:creationId xmlns:a16="http://schemas.microsoft.com/office/drawing/2014/main" id="{F9B97ECD-4BD8-4612-6C0E-89D6305302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93900" y="3705225"/>
            <a:ext cx="5572534" cy="335927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9A72FC-3442-2203-BACE-AAF411CC8ADE}"/>
              </a:ext>
            </a:extLst>
          </p:cNvPr>
          <p:cNvSpPr>
            <a:spLocks noGrp="1"/>
          </p:cNvSpPr>
          <p:nvPr>
            <p:ph type="title"/>
          </p:nvPr>
        </p:nvSpPr>
        <p:spPr>
          <a:xfrm>
            <a:off x="663214" y="581025"/>
            <a:ext cx="8645886" cy="1181139"/>
          </a:xfrm>
        </p:spPr>
        <p:txBody>
          <a:bodyPr/>
          <a:lstStyle/>
          <a:p>
            <a:r>
              <a:rPr lang="hy-AM" sz="2807" dirty="0">
                <a:latin typeface="Arial" panose="020B0604020202020204" pitchFamily="34" charset="0"/>
                <a:cs typeface="Arial" panose="020B0604020202020204" pitchFamily="34" charset="0"/>
              </a:rPr>
              <a:t>    </a:t>
            </a:r>
            <a:r>
              <a:rPr lang="en-US" sz="2807" dirty="0">
                <a:latin typeface="Arial" panose="020B0604020202020204" pitchFamily="34" charset="0"/>
                <a:cs typeface="Arial" panose="020B0604020202020204" pitchFamily="34" charset="0"/>
              </a:rPr>
              <a:t>Expected outcome</a:t>
            </a:r>
            <a:endParaRPr lang="ru-RU" sz="2807" dirty="0">
              <a:latin typeface="Arial" panose="020B0604020202020204" pitchFamily="34" charset="0"/>
              <a:cs typeface="Arial" panose="020B0604020202020204" pitchFamily="34" charset="0"/>
            </a:endParaRPr>
          </a:p>
        </p:txBody>
      </p:sp>
      <p:sp>
        <p:nvSpPr>
          <p:cNvPr id="3" name="Текст 2">
            <a:extLst>
              <a:ext uri="{FF2B5EF4-FFF2-40B4-BE49-F238E27FC236}">
                <a16:creationId xmlns:a16="http://schemas.microsoft.com/office/drawing/2014/main" id="{79409534-14DE-6288-9812-2417994EF5A9}"/>
              </a:ext>
            </a:extLst>
          </p:cNvPr>
          <p:cNvSpPr>
            <a:spLocks noGrp="1"/>
          </p:cNvSpPr>
          <p:nvPr>
            <p:ph type="body" idx="1"/>
          </p:nvPr>
        </p:nvSpPr>
        <p:spPr>
          <a:xfrm>
            <a:off x="663213" y="1419226"/>
            <a:ext cx="7601894" cy="6584367"/>
          </a:xfrm>
        </p:spPr>
        <p:txBody>
          <a:bodyPr/>
          <a:lstStyle/>
          <a:p>
            <a:pPr marL="311897" marR="424959" indent="-300758" algn="just">
              <a:lnSpc>
                <a:spcPct val="150000"/>
              </a:lnSpc>
              <a:spcBef>
                <a:spcPts val="88"/>
              </a:spcBef>
              <a:tabLst>
                <a:tab pos="311340" algn="l"/>
              </a:tabLst>
            </a:pPr>
            <a:r>
              <a:rPr lang="en-US" sz="1600" i="0" spc="-13" dirty="0"/>
              <a:t>      As a result of the Project implementation, the reliability of the power transmission network will be increased and the number of emergency outages will be reduced, the reliability of uninterrupted electricity supply to consumers will be increased, and the operating costs of substations will be reduced.</a:t>
            </a:r>
            <a:endParaRPr lang="hy-AM" sz="1600" i="0" spc="-13" dirty="0"/>
          </a:p>
          <a:p>
            <a:pPr marL="311897" marR="424959" indent="-300758" algn="just">
              <a:lnSpc>
                <a:spcPct val="150000"/>
              </a:lnSpc>
              <a:spcBef>
                <a:spcPts val="88"/>
              </a:spcBef>
              <a:tabLst>
                <a:tab pos="311340" algn="l"/>
              </a:tabLst>
            </a:pPr>
            <a:r>
              <a:rPr lang="hy-AM" sz="1600" i="0" spc="-13" dirty="0"/>
              <a:t>     </a:t>
            </a: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r>
              <a:rPr lang="en-US" sz="800" spc="-4" dirty="0">
                <a:solidFill>
                  <a:srgbClr val="888888"/>
                </a:solidFill>
                <a:latin typeface="Trebuchet MS"/>
                <a:cs typeface="Trebuchet MS"/>
                <a:hlinkClick r:id="rId2"/>
              </a:rPr>
              <a:t>http://www.hven.am/</a:t>
            </a:r>
            <a:endParaRPr lang="en-US" sz="800" dirty="0">
              <a:latin typeface="Trebuchet MS"/>
              <a:cs typeface="Trebuchet MS"/>
            </a:endParaRPr>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en-US" sz="1600" i="0" spc="-13" dirty="0"/>
          </a:p>
          <a:p>
            <a:pPr marL="311897" marR="424959" indent="-300758" algn="just">
              <a:lnSpc>
                <a:spcPct val="150000"/>
              </a:lnSpc>
              <a:spcBef>
                <a:spcPts val="88"/>
              </a:spcBef>
              <a:tabLst>
                <a:tab pos="311340" algn="l"/>
              </a:tabLst>
            </a:pPr>
            <a:endParaRPr lang="ru-RU" sz="1600" i="0" dirty="0"/>
          </a:p>
        </p:txBody>
      </p:sp>
      <p:pic>
        <p:nvPicPr>
          <p:cNvPr id="5" name="Рисунок 4" descr="Изображение выглядит как текст&#10;&#10;Автоматически созданное описание">
            <a:extLst>
              <a:ext uri="{FF2B5EF4-FFF2-40B4-BE49-F238E27FC236}">
                <a16:creationId xmlns:a16="http://schemas.microsoft.com/office/drawing/2014/main" id="{F8DC2792-31C8-447F-42D8-13554D4CB3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3288157" y="2949501"/>
            <a:ext cx="2859542" cy="4523390"/>
          </a:xfrm>
          <a:prstGeom prst="rect">
            <a:avLst/>
          </a:prstGeom>
        </p:spPr>
      </p:pic>
    </p:spTree>
    <p:extLst>
      <p:ext uri="{BB962C8B-B14F-4D97-AF65-F5344CB8AC3E}">
        <p14:creationId xmlns:p14="http://schemas.microsoft.com/office/powerpoint/2010/main" val="912422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584</TotalTime>
  <Words>289</Words>
  <Application>Microsoft Office PowerPoint</Application>
  <PresentationFormat>Произвольный</PresentationFormat>
  <Paragraphs>34</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Lucida Sans Unicode</vt:lpstr>
      <vt:lpstr>Trebuchet MS</vt:lpstr>
      <vt:lpstr>Office Theme</vt:lpstr>
      <vt:lpstr>“ Electricity Transmission Network Improvement’’                             Loan Project               Reconstruction of 220/110/6 kV «Ararat-2» substation            </vt:lpstr>
      <vt:lpstr>Project Main Data</vt:lpstr>
      <vt:lpstr>                                 Project Objective</vt:lpstr>
      <vt:lpstr>    Expected outcome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«Իրան-Հայաստան 400կՎ էլեկտրահաղորդման օդային գծի և համապատասխան ենթակայանի («Նորավան» 400/220/20կՎ) կառուցում» ծրագիր</dc:title>
  <dc:creator>HVEN IPID</dc:creator>
  <cp:lastModifiedBy>HVEN</cp:lastModifiedBy>
  <cp:revision>134</cp:revision>
  <dcterms:created xsi:type="dcterms:W3CDTF">2023-01-16T10:31:47Z</dcterms:created>
  <dcterms:modified xsi:type="dcterms:W3CDTF">2023-01-26T09:18:39Z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2023-01-16T00:00:00Z</vt:filetime>
  </property>
  <property fmtid="{D5CDD505-2E9C-101B-9397-08002B2CF9AE}" pid="3" name="Creator">
    <vt:lpwstr>Microsoft® Word 2016</vt:lpwstr>
  </property>
  <property fmtid="{D5CDD505-2E9C-101B-9397-08002B2CF9AE}" pid="4" name="LastSaved">
    <vt:filetime>2023-01-16T00:00:00Z</vt:filetime>
  </property>
  <property fmtid="{D5CDD505-2E9C-101B-9397-08002B2CF9AE}" pid="5" name="Producer">
    <vt:lpwstr>www.ilovepdf.com</vt:lpwstr>
  </property>
</Properties>
</file>