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1" r:id="rId2"/>
    <p:sldId id="282" r:id="rId3"/>
    <p:sldId id="283" r:id="rId4"/>
    <p:sldId id="284" r:id="rId5"/>
    <p:sldId id="285" r:id="rId6"/>
    <p:sldId id="287" r:id="rId7"/>
    <p:sldId id="288" r:id="rId8"/>
    <p:sldId id="289" r:id="rId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AFA3-E114-4674-9834-F4F26972A46F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81EC-E709-4E15-86BC-1807CB8C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2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329" y="635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906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80829" y="1783464"/>
            <a:ext cx="1511935" cy="5074920"/>
          </a:xfrm>
          <a:custGeom>
            <a:avLst/>
            <a:gdLst/>
            <a:ahLst/>
            <a:cxnLst/>
            <a:rect l="l" t="t" r="r" b="b"/>
            <a:pathLst>
              <a:path w="1511934" h="5074920">
                <a:moveTo>
                  <a:pt x="1511553" y="0"/>
                </a:moveTo>
                <a:lnTo>
                  <a:pt x="0" y="5074535"/>
                </a:lnTo>
                <a:lnTo>
                  <a:pt x="1511553" y="5074535"/>
                </a:lnTo>
                <a:lnTo>
                  <a:pt x="1511553" y="0"/>
                </a:lnTo>
                <a:close/>
              </a:path>
            </a:pathLst>
          </a:custGeom>
          <a:solidFill>
            <a:srgbClr val="90C22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04374" y="0"/>
            <a:ext cx="1088390" cy="6178550"/>
          </a:xfrm>
          <a:custGeom>
            <a:avLst/>
            <a:gdLst/>
            <a:ahLst/>
            <a:cxnLst/>
            <a:rect l="l" t="t" r="r" b="b"/>
            <a:pathLst>
              <a:path w="1088390" h="6178550">
                <a:moveTo>
                  <a:pt x="1088008" y="0"/>
                </a:moveTo>
                <a:lnTo>
                  <a:pt x="0" y="0"/>
                </a:lnTo>
                <a:lnTo>
                  <a:pt x="1088008" y="6177967"/>
                </a:lnTo>
                <a:lnTo>
                  <a:pt x="1088008" y="0"/>
                </a:lnTo>
                <a:close/>
              </a:path>
            </a:pathLst>
          </a:custGeom>
          <a:solidFill>
            <a:srgbClr val="90C22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31909" y="4800570"/>
            <a:ext cx="1760855" cy="2058035"/>
          </a:xfrm>
          <a:custGeom>
            <a:avLst/>
            <a:gdLst/>
            <a:ahLst/>
            <a:cxnLst/>
            <a:rect l="l" t="t" r="r" b="b"/>
            <a:pathLst>
              <a:path w="1760854" h="2058034">
                <a:moveTo>
                  <a:pt x="1760473" y="0"/>
                </a:moveTo>
                <a:lnTo>
                  <a:pt x="0" y="2057429"/>
                </a:lnTo>
                <a:lnTo>
                  <a:pt x="1760473" y="2057429"/>
                </a:lnTo>
                <a:lnTo>
                  <a:pt x="1760473" y="0"/>
                </a:lnTo>
                <a:close/>
              </a:path>
            </a:pathLst>
          </a:custGeom>
          <a:solidFill>
            <a:srgbClr val="529F1F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37039" y="0"/>
            <a:ext cx="1355725" cy="3766820"/>
          </a:xfrm>
          <a:custGeom>
            <a:avLst/>
            <a:gdLst/>
            <a:ahLst/>
            <a:cxnLst/>
            <a:rect l="l" t="t" r="r" b="b"/>
            <a:pathLst>
              <a:path w="1355725" h="3766820">
                <a:moveTo>
                  <a:pt x="1355343" y="0"/>
                </a:moveTo>
                <a:lnTo>
                  <a:pt x="0" y="0"/>
                </a:lnTo>
                <a:lnTo>
                  <a:pt x="1355343" y="3766781"/>
                </a:lnTo>
                <a:lnTo>
                  <a:pt x="1355343" y="0"/>
                </a:lnTo>
                <a:close/>
              </a:path>
            </a:pathLst>
          </a:custGeom>
          <a:solidFill>
            <a:srgbClr val="3D781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71454" y="6280846"/>
            <a:ext cx="321310" cy="577215"/>
          </a:xfrm>
          <a:custGeom>
            <a:avLst/>
            <a:gdLst/>
            <a:ahLst/>
            <a:cxnLst/>
            <a:rect l="l" t="t" r="r" b="b"/>
            <a:pathLst>
              <a:path w="321309" h="577215">
                <a:moveTo>
                  <a:pt x="320927" y="0"/>
                </a:moveTo>
                <a:lnTo>
                  <a:pt x="0" y="577153"/>
                </a:lnTo>
                <a:lnTo>
                  <a:pt x="320927" y="577153"/>
                </a:lnTo>
                <a:lnTo>
                  <a:pt x="320927" y="0"/>
                </a:lnTo>
                <a:close/>
              </a:path>
            </a:pathLst>
          </a:custGeom>
          <a:solidFill>
            <a:srgbClr val="90C22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842644" cy="5666105"/>
          </a:xfrm>
          <a:custGeom>
            <a:avLst/>
            <a:gdLst/>
            <a:ahLst/>
            <a:cxnLst/>
            <a:rect l="l" t="t" r="r" b="b"/>
            <a:pathLst>
              <a:path w="842644" h="5666105">
                <a:moveTo>
                  <a:pt x="842644" y="0"/>
                </a:moveTo>
                <a:lnTo>
                  <a:pt x="0" y="0"/>
                </a:lnTo>
                <a:lnTo>
                  <a:pt x="0" y="5666105"/>
                </a:lnTo>
                <a:lnTo>
                  <a:pt x="842644" y="0"/>
                </a:lnTo>
                <a:close/>
              </a:path>
            </a:pathLst>
          </a:custGeom>
          <a:solidFill>
            <a:srgbClr val="90C224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3102" y="2026920"/>
            <a:ext cx="7403465" cy="122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0C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0C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0C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0C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329" y="635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906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80829" y="1783464"/>
            <a:ext cx="1511935" cy="5074920"/>
          </a:xfrm>
          <a:custGeom>
            <a:avLst/>
            <a:gdLst/>
            <a:ahLst/>
            <a:cxnLst/>
            <a:rect l="l" t="t" r="r" b="b"/>
            <a:pathLst>
              <a:path w="1511934" h="5074920">
                <a:moveTo>
                  <a:pt x="1511553" y="0"/>
                </a:moveTo>
                <a:lnTo>
                  <a:pt x="0" y="5074535"/>
                </a:lnTo>
                <a:lnTo>
                  <a:pt x="1511553" y="5074535"/>
                </a:lnTo>
                <a:lnTo>
                  <a:pt x="1511553" y="0"/>
                </a:lnTo>
                <a:close/>
              </a:path>
            </a:pathLst>
          </a:custGeom>
          <a:solidFill>
            <a:srgbClr val="90C22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04374" y="0"/>
            <a:ext cx="1088390" cy="6178550"/>
          </a:xfrm>
          <a:custGeom>
            <a:avLst/>
            <a:gdLst/>
            <a:ahLst/>
            <a:cxnLst/>
            <a:rect l="l" t="t" r="r" b="b"/>
            <a:pathLst>
              <a:path w="1088390" h="6178550">
                <a:moveTo>
                  <a:pt x="1088008" y="0"/>
                </a:moveTo>
                <a:lnTo>
                  <a:pt x="0" y="0"/>
                </a:lnTo>
                <a:lnTo>
                  <a:pt x="1088008" y="6177967"/>
                </a:lnTo>
                <a:lnTo>
                  <a:pt x="1088008" y="0"/>
                </a:lnTo>
                <a:close/>
              </a:path>
            </a:pathLst>
          </a:custGeom>
          <a:solidFill>
            <a:srgbClr val="90C22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31909" y="4800570"/>
            <a:ext cx="1760855" cy="2058035"/>
          </a:xfrm>
          <a:custGeom>
            <a:avLst/>
            <a:gdLst/>
            <a:ahLst/>
            <a:cxnLst/>
            <a:rect l="l" t="t" r="r" b="b"/>
            <a:pathLst>
              <a:path w="1760854" h="2058034">
                <a:moveTo>
                  <a:pt x="1760473" y="0"/>
                </a:moveTo>
                <a:lnTo>
                  <a:pt x="0" y="2057429"/>
                </a:lnTo>
                <a:lnTo>
                  <a:pt x="1760473" y="2057429"/>
                </a:lnTo>
                <a:lnTo>
                  <a:pt x="1760473" y="0"/>
                </a:lnTo>
                <a:close/>
              </a:path>
            </a:pathLst>
          </a:custGeom>
          <a:solidFill>
            <a:srgbClr val="529F1F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37039" y="0"/>
            <a:ext cx="1355725" cy="3766820"/>
          </a:xfrm>
          <a:custGeom>
            <a:avLst/>
            <a:gdLst/>
            <a:ahLst/>
            <a:cxnLst/>
            <a:rect l="l" t="t" r="r" b="b"/>
            <a:pathLst>
              <a:path w="1355725" h="3766820">
                <a:moveTo>
                  <a:pt x="1355343" y="0"/>
                </a:moveTo>
                <a:lnTo>
                  <a:pt x="0" y="0"/>
                </a:lnTo>
                <a:lnTo>
                  <a:pt x="1355343" y="3766781"/>
                </a:lnTo>
                <a:lnTo>
                  <a:pt x="1355343" y="0"/>
                </a:lnTo>
                <a:close/>
              </a:path>
            </a:pathLst>
          </a:custGeom>
          <a:solidFill>
            <a:srgbClr val="3D781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71454" y="6280846"/>
            <a:ext cx="321310" cy="577215"/>
          </a:xfrm>
          <a:custGeom>
            <a:avLst/>
            <a:gdLst/>
            <a:ahLst/>
            <a:cxnLst/>
            <a:rect l="l" t="t" r="r" b="b"/>
            <a:pathLst>
              <a:path w="321309" h="577215">
                <a:moveTo>
                  <a:pt x="320927" y="0"/>
                </a:moveTo>
                <a:lnTo>
                  <a:pt x="0" y="577153"/>
                </a:lnTo>
                <a:lnTo>
                  <a:pt x="320927" y="577153"/>
                </a:lnTo>
                <a:lnTo>
                  <a:pt x="320927" y="0"/>
                </a:lnTo>
                <a:close/>
              </a:path>
            </a:pathLst>
          </a:custGeom>
          <a:solidFill>
            <a:srgbClr val="90C22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004" y="877951"/>
            <a:ext cx="7704455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0C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500" y="1829180"/>
            <a:ext cx="7170420" cy="31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hven.a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hven.a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7500" y="2105025"/>
            <a:ext cx="9448800" cy="3232914"/>
          </a:xfrm>
          <a:prstGeom prst="rect">
            <a:avLst/>
          </a:prstGeom>
        </p:spPr>
        <p:txBody>
          <a:bodyPr vert="horz" wrap="square" lIns="0" tIns="10582" rIns="0" bIns="0" rtlCol="0">
            <a:spAutoFit/>
          </a:bodyPr>
          <a:lstStyle/>
          <a:p>
            <a:pPr marL="154556" marR="4456" indent="-154556" algn="ctr" defTabSz="824299">
              <a:spcBef>
                <a:spcPts val="83"/>
              </a:spcBef>
              <a:tabLst>
                <a:tab pos="1102778" algn="l"/>
              </a:tabLst>
            </a:pPr>
            <a:r>
              <a:rPr sz="2456" b="1" spc="-9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sz="2456" b="1" spc="-9" dirty="0" err="1">
                <a:solidFill>
                  <a:schemeClr val="tx2">
                    <a:lumMod val="75000"/>
                  </a:schemeClr>
                </a:solidFill>
              </a:rPr>
              <a:t>Բարձրավոլտ</a:t>
            </a:r>
            <a:r>
              <a:rPr sz="2456" b="1" spc="-9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56" b="1" spc="-9" dirty="0" err="1">
                <a:solidFill>
                  <a:schemeClr val="tx2">
                    <a:lumMod val="75000"/>
                  </a:schemeClr>
                </a:solidFill>
              </a:rPr>
              <a:t>էլեկտրացանցեր</a:t>
            </a:r>
            <a:r>
              <a:rPr lang="hy-AM" sz="2456" b="1" i="1" spc="-4" dirty="0">
                <a:solidFill>
                  <a:schemeClr val="tx2">
                    <a:lumMod val="75000"/>
                  </a:schemeClr>
                </a:solidFill>
              </a:rPr>
              <a:t>» ՓԲԸ   </a:t>
            </a:r>
            <a:br>
              <a:rPr lang="en-US" sz="2456" b="1" i="1" spc="-4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y-AM" sz="2456" b="1" i="1" spc="-4" dirty="0">
                <a:solidFill>
                  <a:schemeClr val="tx2">
                    <a:lumMod val="75000"/>
                  </a:schemeClr>
                </a:solidFill>
              </a:rPr>
              <a:t>սեփական միջոցներով իրականացվող</a:t>
            </a:r>
            <a:r>
              <a:rPr lang="hy-AM" sz="2456" i="1" spc="-4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2456" b="1" i="1" spc="-4" dirty="0" err="1">
                <a:solidFill>
                  <a:schemeClr val="tx2">
                    <a:lumMod val="75000"/>
                  </a:schemeClr>
                </a:solidFill>
              </a:rPr>
              <a:t>ծրագրեր</a:t>
            </a:r>
            <a:r>
              <a:rPr lang="hy-AM" sz="2456" b="1" i="1" spc="-4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hy-AM" sz="2456" i="1" spc="-4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y-AM" sz="2807" i="1" spc="4" dirty="0">
                <a:solidFill>
                  <a:srgbClr val="404040"/>
                </a:solidFill>
              </a:rPr>
              <a:t>    </a:t>
            </a:r>
            <a:r>
              <a:rPr lang="hy-AM" sz="2105" i="1" spc="-4" dirty="0">
                <a:solidFill>
                  <a:schemeClr val="tx2">
                    <a:lumMod val="75000"/>
                  </a:schemeClr>
                </a:solidFill>
              </a:rPr>
              <a:t>«Լիճք»</a:t>
            </a:r>
            <a:r>
              <a:rPr lang="hy-AM" sz="2105" i="1" spc="35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hy-AM" sz="2105" i="1" spc="9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y-AM" sz="2105" i="1" spc="-4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hy-AM" sz="2105" spc="-4" dirty="0">
                <a:solidFill>
                  <a:schemeClr val="tx2">
                    <a:lumMod val="75000"/>
                  </a:schemeClr>
                </a:solidFill>
              </a:rPr>
              <a:t>Ագարակ-2</a:t>
            </a:r>
            <a:r>
              <a:rPr lang="hy-AM" sz="2105" i="1" spc="-4" dirty="0">
                <a:solidFill>
                  <a:schemeClr val="tx2">
                    <a:lumMod val="75000"/>
                  </a:schemeClr>
                </a:solidFill>
              </a:rPr>
              <a:t>», «Շինուհայր»</a:t>
            </a:r>
            <a:r>
              <a:rPr lang="hy-AM" sz="2105" i="1" spc="22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y-AM" sz="2105" i="1" spc="-4" dirty="0">
                <a:solidFill>
                  <a:schemeClr val="tx2">
                    <a:lumMod val="75000"/>
                  </a:schemeClr>
                </a:solidFill>
              </a:rPr>
              <a:t>ենթակայանների </a:t>
            </a:r>
            <a:r>
              <a:rPr lang="hy-AM" sz="2105" i="1" spc="-403" dirty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hy-AM" sz="2105" i="1" spc="-9" dirty="0">
                <a:solidFill>
                  <a:schemeClr val="tx2">
                    <a:lumMod val="75000"/>
                  </a:schemeClr>
                </a:solidFill>
              </a:rPr>
              <a:t>վերակառուցում</a:t>
            </a:r>
            <a:br>
              <a:rPr lang="hy-AM" sz="2105" i="1" spc="-9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hy-AM" sz="2105" i="1" spc="-9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hy-AM" sz="2105" i="1" spc="-9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hy-AM" sz="2105" i="1" spc="-9" dirty="0">
                <a:solidFill>
                  <a:schemeClr val="tx2">
                    <a:lumMod val="75000"/>
                  </a:schemeClr>
                </a:solidFill>
              </a:rPr>
            </a:br>
            <a:br>
              <a:rPr spc="-4" dirty="0"/>
            </a:br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1670844" y="3899498"/>
            <a:ext cx="5427457" cy="281193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sz="1754" b="1" i="1" spc="-9" dirty="0">
                <a:solidFill>
                  <a:srgbClr val="001F5F"/>
                </a:solidFill>
                <a:latin typeface="Arial"/>
                <a:cs typeface="Arial"/>
              </a:rPr>
              <a:t>         </a:t>
            </a:r>
            <a:r>
              <a:rPr lang="en-US" sz="1754" b="1" i="1" spc="-9" dirty="0">
                <a:solidFill>
                  <a:srgbClr val="001F5F"/>
                </a:solidFill>
                <a:latin typeface="Arial"/>
                <a:cs typeface="Arial"/>
              </a:rPr>
              <a:t>     </a:t>
            </a:r>
            <a:r>
              <a:rPr sz="1754" b="1" i="1" spc="-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754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3191" y="4437494"/>
            <a:ext cx="2108743" cy="1928533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ебо, внешний, столб, день&#10;&#10;Автоматически созданное описание">
            <a:extLst>
              <a:ext uri="{FF2B5EF4-FFF2-40B4-BE49-F238E27FC236}">
                <a16:creationId xmlns:a16="http://schemas.microsoft.com/office/drawing/2014/main" id="{418667AE-3632-B7F0-3115-0E2CD991D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4" y="4180692"/>
            <a:ext cx="3074353" cy="24923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небо, внешний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1473C90-DFBF-572A-45BC-2CCDF9822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66" y="4117445"/>
            <a:ext cx="2970622" cy="261885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98470D-D7DF-B876-BB23-37B03C486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" y="264796"/>
            <a:ext cx="3074353" cy="18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625872"/>
            <a:ext cx="4482985" cy="443226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sz="2456" spc="-26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sz="2807" spc="-26" dirty="0" err="1">
                <a:solidFill>
                  <a:schemeClr val="accent3">
                    <a:lumMod val="75000"/>
                  </a:schemeClr>
                </a:solidFill>
              </a:rPr>
              <a:t>Ծրագրի</a:t>
            </a:r>
            <a:r>
              <a:rPr sz="2807" spc="-22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807" spc="-13" dirty="0">
                <a:solidFill>
                  <a:schemeClr val="accent3">
                    <a:lumMod val="75000"/>
                  </a:schemeClr>
                </a:solidFill>
              </a:rPr>
              <a:t>նպատակը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3214" y="1796017"/>
            <a:ext cx="7011974" cy="5163004"/>
          </a:xfrm>
          <a:prstGeom prst="rect">
            <a:avLst/>
          </a:prstGeom>
        </p:spPr>
        <p:txBody>
          <a:bodyPr vert="horz" wrap="square" lIns="0" tIns="121972" rIns="0" bIns="0" rtlCol="0">
            <a:spAutoFit/>
          </a:bodyPr>
          <a:lstStyle/>
          <a:p>
            <a:pPr marL="11139">
              <a:spcBef>
                <a:spcPts val="960"/>
              </a:spcBef>
              <a:tabLst>
                <a:tab pos="311340" algn="l"/>
              </a:tabLst>
            </a:pPr>
            <a:r>
              <a:rPr spc="-132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Բարելավել</a:t>
            </a:r>
            <a:r>
              <a:rPr spc="1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Հայաստանի</a:t>
            </a:r>
            <a:r>
              <a:rPr spc="1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էներգահամակարգի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 marL="11139">
              <a:spcBef>
                <a:spcPts val="960"/>
              </a:spcBef>
              <a:tabLst>
                <a:tab pos="311340" algn="l"/>
              </a:tabLst>
            </a:pPr>
            <a:r>
              <a:rPr lang="hy-AM" spc="-4" dirty="0">
                <a:solidFill>
                  <a:srgbClr val="404040"/>
                </a:solidFill>
                <a:latin typeface="Arial"/>
                <a:cs typeface="Arial"/>
              </a:rPr>
              <a:t>    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արդյունավետությունը</a:t>
            </a:r>
            <a:endParaRPr dirty="0">
              <a:latin typeface="Arial"/>
              <a:cs typeface="Arial"/>
            </a:endParaRPr>
          </a:p>
          <a:p>
            <a:pPr marL="11139">
              <a:spcBef>
                <a:spcPts val="872"/>
              </a:spcBef>
              <a:tabLst>
                <a:tab pos="311340" algn="l"/>
              </a:tabLst>
            </a:pPr>
            <a:r>
              <a:rPr spc="-132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Բարձրացնել</a:t>
            </a:r>
            <a:r>
              <a:rPr spc="-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ներքին</a:t>
            </a:r>
            <a:r>
              <a:rPr spc="-22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404040"/>
                </a:solidFill>
                <a:latin typeface="Arial"/>
                <a:cs typeface="Arial"/>
              </a:rPr>
              <a:t>էլեկտրահաղորդման</a:t>
            </a:r>
            <a:r>
              <a:rPr spc="-1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ցանցի</a:t>
            </a:r>
            <a:r>
              <a:rPr spc="-13" dirty="0">
                <a:solidFill>
                  <a:srgbClr val="404040"/>
                </a:solidFill>
                <a:latin typeface="Arial"/>
                <a:cs typeface="Arial"/>
              </a:rPr>
              <a:t>     </a:t>
            </a:r>
          </a:p>
          <a:p>
            <a:pPr marL="11139">
              <a:spcBef>
                <a:spcPts val="872"/>
              </a:spcBef>
              <a:tabLst>
                <a:tab pos="311340" algn="l"/>
              </a:tabLst>
            </a:pPr>
            <a:r>
              <a:rPr lang="hy-AM" spc="-13" dirty="0">
                <a:solidFill>
                  <a:srgbClr val="404040"/>
                </a:solidFill>
                <a:latin typeface="Arial"/>
                <a:cs typeface="Arial"/>
              </a:rPr>
              <a:t>     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արդյունավետությունը</a:t>
            </a:r>
            <a:endParaRPr dirty="0">
              <a:latin typeface="Arial"/>
              <a:cs typeface="Arial"/>
            </a:endParaRPr>
          </a:p>
          <a:p>
            <a:pPr marL="11139">
              <a:spcBef>
                <a:spcPts val="877"/>
              </a:spcBef>
              <a:tabLst>
                <a:tab pos="311340" algn="l"/>
              </a:tabLst>
            </a:pPr>
            <a:r>
              <a:rPr spc="-132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Նվազագույնի</a:t>
            </a:r>
            <a:r>
              <a:rPr spc="-1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հասցնել</a:t>
            </a:r>
            <a:r>
              <a:rPr spc="-1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էլեկտրահաղորդման</a:t>
            </a:r>
            <a:r>
              <a:rPr spc="-1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կորուստները</a:t>
            </a:r>
            <a:endParaRPr dirty="0">
              <a:latin typeface="Arial"/>
              <a:cs typeface="Arial"/>
            </a:endParaRPr>
          </a:p>
          <a:p>
            <a:pPr marL="311897" marR="4456" indent="-300758">
              <a:spcBef>
                <a:spcPts val="881"/>
              </a:spcBef>
              <a:tabLst>
                <a:tab pos="311340" algn="l"/>
              </a:tabLst>
            </a:pPr>
            <a:r>
              <a:rPr spc="-132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Բարձրացնել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 տարածաշրջանի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սպառողների</a:t>
            </a:r>
            <a:r>
              <a:rPr spc="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էլեկտրամատակարարման </a:t>
            </a:r>
            <a:r>
              <a:rPr spc="-4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հուսալիությունը</a:t>
            </a:r>
            <a:endParaRPr dirty="0">
              <a:latin typeface="Arial"/>
              <a:cs typeface="Arial"/>
            </a:endParaRPr>
          </a:p>
          <a:p>
            <a:pPr marL="11139">
              <a:spcBef>
                <a:spcPts val="872"/>
              </a:spcBef>
              <a:tabLst>
                <a:tab pos="311340" algn="l"/>
              </a:tabLst>
            </a:pPr>
            <a:r>
              <a:rPr spc="-132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Աջակցել</a:t>
            </a:r>
            <a:r>
              <a:rPr spc="-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հանրապետության</a:t>
            </a:r>
            <a:r>
              <a:rPr spc="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կայուն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404040"/>
                </a:solidFill>
                <a:latin typeface="Arial"/>
                <a:cs typeface="Arial"/>
              </a:rPr>
              <a:t>տնտեսական</a:t>
            </a:r>
            <a:r>
              <a:rPr spc="4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</a:p>
          <a:p>
            <a:pPr marL="11139">
              <a:spcBef>
                <a:spcPts val="872"/>
              </a:spcBef>
              <a:tabLst>
                <a:tab pos="311340" algn="l"/>
              </a:tabLst>
            </a:pPr>
            <a:r>
              <a:rPr lang="hy-AM" spc="4" dirty="0">
                <a:solidFill>
                  <a:srgbClr val="404040"/>
                </a:solidFill>
                <a:latin typeface="Arial"/>
                <a:cs typeface="Arial"/>
              </a:rPr>
              <a:t>     </a:t>
            </a:r>
            <a:r>
              <a:rPr dirty="0" err="1">
                <a:solidFill>
                  <a:srgbClr val="404040"/>
                </a:solidFill>
                <a:latin typeface="Arial"/>
                <a:cs typeface="Arial"/>
              </a:rPr>
              <a:t>զարգացմանը</a:t>
            </a:r>
            <a:endParaRPr dirty="0">
              <a:latin typeface="Arial"/>
              <a:cs typeface="Arial"/>
            </a:endParaRPr>
          </a:p>
          <a:p>
            <a:pPr marL="311897" marR="776957" indent="-300758">
              <a:lnSpc>
                <a:spcPct val="150000"/>
              </a:lnSpc>
              <a:spcBef>
                <a:spcPts val="881"/>
              </a:spcBef>
              <a:tabLst>
                <a:tab pos="311340" algn="l"/>
              </a:tabLst>
            </a:pPr>
            <a:r>
              <a:rPr spc="-132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132" dirty="0" err="1">
                <a:solidFill>
                  <a:srgbClr val="404040"/>
                </a:solidFill>
                <a:latin typeface="Arial"/>
                <a:cs typeface="Arial"/>
              </a:rPr>
              <a:t>Նպաստել</a:t>
            </a:r>
            <a:r>
              <a:rPr spc="-132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էլեկտրաէներգիայի 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հուսալի, ճկուն և փոխշահավետ </a:t>
            </a:r>
            <a:r>
              <a:rPr spc="-4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միջսահմանային</a:t>
            </a:r>
            <a:r>
              <a:rPr spc="-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404040"/>
                </a:solidFill>
                <a:latin typeface="Arial"/>
                <a:cs typeface="Arial"/>
              </a:rPr>
              <a:t>փոխանակումներին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՝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Հայաստանի</a:t>
            </a:r>
            <a:r>
              <a:rPr spc="1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և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 Իրանի</a:t>
            </a:r>
            <a:endParaRPr dirty="0">
              <a:latin typeface="Arial"/>
              <a:cs typeface="Arial"/>
            </a:endParaRPr>
          </a:p>
          <a:p>
            <a:pPr marL="311897">
              <a:lnSpc>
                <a:spcPct val="150000"/>
              </a:lnSpc>
            </a:pP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էներգահամակարգերի</a:t>
            </a:r>
            <a:r>
              <a:rPr spc="-26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միջև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063" y="7287204"/>
            <a:ext cx="1050480" cy="126505"/>
          </a:xfrm>
          <a:prstGeom prst="rect">
            <a:avLst/>
          </a:prstGeom>
        </p:spPr>
        <p:txBody>
          <a:bodyPr vert="horz" wrap="square" lIns="0" tIns="5013" rIns="0" bIns="0" rtlCol="0">
            <a:spAutoFit/>
          </a:bodyPr>
          <a:lstStyle/>
          <a:p>
            <a:pPr marL="11139">
              <a:spcBef>
                <a:spcPts val="39"/>
              </a:spcBef>
            </a:pPr>
            <a:r>
              <a:rPr sz="789" spc="-4" dirty="0">
                <a:solidFill>
                  <a:srgbClr val="888888"/>
                </a:solidFill>
                <a:latin typeface="Trebuchet MS"/>
                <a:cs typeface="Trebuchet MS"/>
                <a:hlinkClick r:id="rId2"/>
              </a:rPr>
              <a:t>http://www.hven.am/</a:t>
            </a:r>
            <a:endParaRPr sz="789" dirty="0">
              <a:latin typeface="Trebuchet MS"/>
              <a:cs typeface="Trebuchet MS"/>
            </a:endParaRPr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AF8FA165-1344-67F9-CF99-EA0F33C54F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536" y="5079827"/>
            <a:ext cx="1470343" cy="14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3B1A-D6B6-9FF2-430D-BCC30821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6" y="123825"/>
            <a:ext cx="9400064" cy="1394887"/>
          </a:xfrm>
        </p:spPr>
        <p:txBody>
          <a:bodyPr/>
          <a:lstStyle/>
          <a:p>
            <a:r>
              <a:rPr lang="hy-AM" sz="2105" dirty="0">
                <a:solidFill>
                  <a:srgbClr val="000000"/>
                </a:solidFill>
                <a:latin typeface="GHEA Grapalat" panose="02000506050000020003" pitchFamily="50" charset="0"/>
                <a:ea typeface="Times New Roman" panose="02020603050405020304" pitchFamily="18" charset="0"/>
              </a:rPr>
              <a:t>       </a:t>
            </a:r>
            <a:r>
              <a:rPr lang="hy-AM" sz="2807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«Լիճք» 220/110/35 կՎ ենթակայան</a:t>
            </a:r>
            <a:br>
              <a:rPr lang="hy-AM" sz="2807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7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907C3-B161-99E1-6ABB-391C43C59592}"/>
              </a:ext>
            </a:extLst>
          </p:cNvPr>
          <p:cNvSpPr txBox="1"/>
          <p:nvPr/>
        </p:nvSpPr>
        <p:spPr>
          <a:xfrm>
            <a:off x="531336" y="821268"/>
            <a:ext cx="9222264" cy="7109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897" marR="677818" indent="-300758" algn="just">
              <a:spcBef>
                <a:spcPts val="430"/>
              </a:spcBef>
              <a:tabLst>
                <a:tab pos="311340" algn="l"/>
              </a:tabLst>
            </a:pPr>
            <a:r>
              <a:rPr lang="hy-AM" sz="1316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 </a:t>
            </a:r>
            <a:r>
              <a:rPr lang="hy-AM" sz="1600" spc="-132" dirty="0">
                <a:latin typeface="Arial" panose="020B0604020202020204" pitchFamily="34" charset="0"/>
                <a:cs typeface="Arial" panose="020B0604020202020204" pitchFamily="34" charset="0"/>
              </a:rPr>
              <a:t>Պայմանագրի</a:t>
            </a:r>
            <a:r>
              <a:rPr lang="hy-AM" sz="1600" dirty="0">
                <a:latin typeface="Arial" panose="020B0604020202020204" pitchFamily="34" charset="0"/>
                <a:cs typeface="Arial" panose="020B0604020202020204" pitchFamily="34" charset="0"/>
              </a:rPr>
              <a:t> արժեքը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y-AM" sz="1600" spc="-4" dirty="0">
                <a:latin typeface="Arial" panose="020B0604020202020204" pitchFamily="34" charset="0"/>
                <a:cs typeface="Arial" panose="020B0604020202020204" pitchFamily="34" charset="0"/>
              </a:rPr>
              <a:t>  10,629,120․0</a:t>
            </a:r>
            <a:r>
              <a:rPr lang="hy-AM" sz="1600" dirty="0">
                <a:latin typeface="Arial" panose="020B0604020202020204" pitchFamily="34" charset="0"/>
                <a:cs typeface="Arial" panose="020B0604020202020204" pitchFamily="34" charset="0"/>
              </a:rPr>
              <a:t> ԱՄՆ դոլար</a:t>
            </a:r>
            <a:endParaRPr lang="hy-AM" sz="1600" spc="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897" marR="677818" indent="-300758" algn="just">
              <a:spcBef>
                <a:spcPts val="430"/>
              </a:spcBef>
              <a:tabLst>
                <a:tab pos="311340" algn="l"/>
              </a:tabLst>
            </a:pP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600" spc="-4" dirty="0">
                <a:latin typeface="Arial" panose="020B0604020202020204" pitchFamily="34" charset="0"/>
                <a:cs typeface="Arial" panose="020B0604020202020204" pitchFamily="34" charset="0"/>
              </a:rPr>
              <a:t>Ֆինանսավորող</a:t>
            </a:r>
            <a:r>
              <a:rPr lang="hy-AM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spc="-4" dirty="0">
                <a:latin typeface="Arial" panose="020B0604020202020204" pitchFamily="34" charset="0"/>
                <a:cs typeface="Arial" panose="020B0604020202020204" pitchFamily="34" charset="0"/>
              </a:rPr>
              <a:t>կազմակերպությունը</a:t>
            </a:r>
            <a:r>
              <a:rPr lang="hy-AM" sz="1600" spc="44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hy-AM" sz="1600" spc="-4" dirty="0">
                <a:latin typeface="Arial" panose="020B0604020202020204" pitchFamily="34" charset="0"/>
                <a:cs typeface="Arial" panose="020B0604020202020204" pitchFamily="34" charset="0"/>
              </a:rPr>
              <a:t> «Բարձրավոլտ Էլեկտրացանցեր» ՓԲԸ </a:t>
            </a:r>
          </a:p>
          <a:p>
            <a:pPr algn="just">
              <a:lnSpc>
                <a:spcPct val="150000"/>
              </a:lnSpc>
            </a:pP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▶ </a:t>
            </a:r>
            <a:r>
              <a:rPr lang="hy-AM" sz="1600" spc="-9" dirty="0">
                <a:latin typeface="Arial" panose="020B0604020202020204" pitchFamily="34" charset="0"/>
                <a:cs typeface="Arial" panose="020B0604020202020204" pitchFamily="34" charset="0"/>
              </a:rPr>
              <a:t>Կապալառու կազմակերպություն -</a:t>
            </a:r>
            <a:r>
              <a:rPr lang="hy-AM" sz="1600" b="1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«Կասկադ էներգո» ՍՊԸ</a:t>
            </a:r>
          </a:p>
          <a:p>
            <a:pPr algn="just">
              <a:lnSpc>
                <a:spcPct val="150000"/>
              </a:lnSpc>
            </a:pPr>
            <a:r>
              <a:rPr lang="hy-AM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«Լիճք» 220/110/35կՎ ենթակայանի վերակառուցումը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նախատեսվում է ավարտել 2023թ. առաջին եռամսյակի ընթացքում</a:t>
            </a:r>
          </a:p>
          <a:p>
            <a:pPr lvl="2" algn="just">
              <a:lnSpc>
                <a:spcPct val="150000"/>
              </a:lnSpc>
            </a:pPr>
            <a:r>
              <a:rPr lang="hy-AM" sz="1316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</a:t>
            </a:r>
            <a:r>
              <a:rPr lang="hy-AM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Կատարված աշխատանքներ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՝                                 </a:t>
            </a:r>
          </a:p>
          <a:p>
            <a:pPr algn="just"/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տեղադրվել են</a:t>
            </a: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spc="-132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y-AM" sz="1600" spc="-1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32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hy-AM" sz="1600" spc="-1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125ՄՎԱ հզորությամբ նոր   </a:t>
            </a:r>
          </a:p>
          <a:p>
            <a:pPr algn="just"/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ավտոտրանսֆորմատորներ,</a:t>
            </a:r>
          </a:p>
          <a:p>
            <a:pPr algn="just"/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</a:p>
          <a:p>
            <a:pPr indent="394327" algn="just">
              <a:spcAft>
                <a:spcPts val="702"/>
              </a:spcAft>
            </a:pP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sz="1600" spc="-132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y-AM" sz="1600" spc="-1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32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35/35 կՎ նոր  գծային կարգավորիչ                                                                                      </a:t>
            </a:r>
          </a:p>
          <a:p>
            <a:pPr indent="394327" algn="just">
              <a:spcAft>
                <a:spcPts val="702"/>
              </a:spcAft>
            </a:pP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տրանսֆորմատորներ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94327" algn="just">
              <a:spcAft>
                <a:spcPts val="702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220,110,35կՎ  նոր սարքավորումներ</a:t>
            </a:r>
          </a:p>
          <a:p>
            <a:pPr indent="394327" algn="just">
              <a:spcAft>
                <a:spcPts val="702"/>
              </a:spcAft>
            </a:pP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</a:t>
            </a: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կառուցվել է նաև 35 կՎ ՓԲՍ նոր շենք  </a:t>
            </a:r>
          </a:p>
          <a:p>
            <a:pPr indent="394327" algn="just">
              <a:spcAft>
                <a:spcPts val="702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փոխարինվել ու թվայնացվել  են նաև ռելեական </a:t>
            </a:r>
          </a:p>
          <a:p>
            <a:pPr indent="394327" algn="just">
              <a:spcAft>
                <a:spcPts val="702"/>
              </a:spcAft>
            </a:pP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պաշտպանության և  ավտոմատիկայի                				               համակարգերը</a:t>
            </a:r>
          </a:p>
          <a:p>
            <a:pPr indent="394327" algn="just">
              <a:spcAft>
                <a:spcPts val="702"/>
              </a:spcAft>
            </a:pP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hy-AM" sz="16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Բարեկարգվել է տարածքը,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վերակառուցվել է   </a:t>
            </a:r>
          </a:p>
          <a:p>
            <a:pPr indent="394327" algn="just">
              <a:spcAft>
                <a:spcPts val="702"/>
              </a:spcAft>
            </a:pP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պարիսպը, տեղադրվել են տեսահսկման և</a:t>
            </a:r>
          </a:p>
          <a:p>
            <a:pPr indent="394327" algn="just">
              <a:spcAft>
                <a:spcPts val="702"/>
              </a:spcAft>
            </a:pPr>
            <a:r>
              <a:rPr lang="hy-AM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անվտանգության համակարգեր։</a:t>
            </a:r>
            <a:r>
              <a:rPr lang="hy-AM" sz="1600" spc="-9" dirty="0">
                <a:latin typeface="Arial"/>
                <a:cs typeface="Arial"/>
              </a:rPr>
              <a:t> </a:t>
            </a:r>
            <a:endParaRPr lang="hy-AM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94327" algn="just">
              <a:spcAft>
                <a:spcPts val="702"/>
              </a:spcAft>
            </a:pPr>
            <a:r>
              <a:rPr lang="hy-AM" sz="1600" spc="-9" dirty="0">
                <a:latin typeface="Arial"/>
                <a:cs typeface="Arial"/>
              </a:rPr>
              <a:t>Նախատեսված </a:t>
            </a:r>
            <a:r>
              <a:rPr lang="hy-AM" sz="1600" spc="-4" dirty="0">
                <a:latin typeface="Arial" panose="020B0604020202020204" pitchFamily="34" charset="0"/>
                <a:cs typeface="Arial" panose="020B0604020202020204" pitchFamily="34" charset="0"/>
              </a:rPr>
              <a:t>10,629,120․0</a:t>
            </a:r>
            <a:r>
              <a:rPr lang="hy-AM" sz="1600" dirty="0">
                <a:latin typeface="Arial" panose="020B0604020202020204" pitchFamily="34" charset="0"/>
                <a:cs typeface="Arial" panose="020B0604020202020204" pitchFamily="34" charset="0"/>
              </a:rPr>
              <a:t> ԱՄՆ դոլար</a:t>
            </a:r>
            <a:r>
              <a:rPr lang="hy-AM" sz="1600" spc="-9" dirty="0">
                <a:latin typeface="Arial"/>
                <a:cs typeface="Arial"/>
              </a:rPr>
              <a:t>ի դիմաց փաստացի իրականացվել է 10,308,800.0 ԱՄՆ դոլարի /97 տոկոս/  աշխատանք։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94327" algn="just">
              <a:spcAft>
                <a:spcPts val="702"/>
              </a:spcAft>
            </a:pPr>
            <a:r>
              <a:rPr lang="en-US" sz="1316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	        </a:t>
            </a:r>
            <a:r>
              <a:rPr lang="hy-AM" sz="1316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					</a:t>
            </a:r>
            <a:endParaRPr lang="en-US" sz="1316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небо, внешний, фабрика&#10;&#10;Автоматически созданное описание">
            <a:extLst>
              <a:ext uri="{FF2B5EF4-FFF2-40B4-BE49-F238E27FC236}">
                <a16:creationId xmlns:a16="http://schemas.microsoft.com/office/drawing/2014/main" id="{E28DA649-97E3-C4B0-CAFF-CE81C430A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7" y="2525228"/>
            <a:ext cx="4129564" cy="40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142876"/>
            <a:ext cx="7620000" cy="2106308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lang="hy-AM" sz="2807" spc="-13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«Ագարակ-2»</a:t>
            </a:r>
            <a:r>
              <a:rPr lang="hy-AM" sz="2807" spc="13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2807" spc="-26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220/110/6 կՎ</a:t>
            </a:r>
            <a:r>
              <a:rPr lang="hy-AM" sz="2807" spc="18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2807" spc="-18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ենթակայան</a:t>
            </a:r>
            <a:br>
              <a:rPr lang="hy-AM" sz="2807" spc="-18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y-AM" sz="2807" spc="-18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79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sz="1579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spc="-1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Պայմանագրի արժեքը-</a:t>
            </a:r>
            <a:r>
              <a:rPr lang="hy-AM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1,135,500․0  ԱՄՆ դոլար</a:t>
            </a:r>
            <a:br>
              <a:rPr lang="hy-AM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y-AM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hy-AM" sz="1600" spc="-13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3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Ֆինանսավորող</a:t>
            </a:r>
            <a:r>
              <a:rPr lang="hy-AM" sz="1600" spc="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կազմակերպություն– «Բարձրավոլտ Էլեկտրացանցեր» ՓԲԸ</a:t>
            </a:r>
            <a:br>
              <a:rPr lang="hy-AM" sz="16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16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hy-AM" sz="16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1600" spc="-132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sz="1600" spc="-1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spc="-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Կապալառու կազմակերպություն—</a:t>
            </a:r>
            <a:r>
              <a:rPr lang="hy-AM" sz="1600" b="1" spc="-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y-AM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«Կասկադ էներգո» ՍՊԸ</a:t>
            </a:r>
            <a:endParaRPr lang="hy-AM" sz="1600" spc="-1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00" y="2333625"/>
            <a:ext cx="8458200" cy="4397577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R="4456" algn="just">
              <a:lnSpc>
                <a:spcPct val="150000"/>
              </a:lnSpc>
              <a:tabLst>
                <a:tab pos="236707" algn="l"/>
              </a:tabLst>
            </a:pPr>
            <a:r>
              <a:rPr lang="hy-AM" sz="1403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Գտնվում է </a:t>
            </a:r>
            <a:r>
              <a:rPr lang="hy-AM" sz="1600" spc="21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sz="1600" dirty="0">
                <a:solidFill>
                  <a:srgbClr val="404040"/>
                </a:solidFill>
                <a:latin typeface="Arial"/>
                <a:cs typeface="Arial"/>
              </a:rPr>
              <a:t>Երևանից</a:t>
            </a:r>
            <a:r>
              <a:rPr lang="hy-AM" sz="1600" spc="22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385</a:t>
            </a:r>
            <a:r>
              <a:rPr lang="hy-AM" sz="1600" spc="22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sz="1600" dirty="0">
                <a:solidFill>
                  <a:srgbClr val="404040"/>
                </a:solidFill>
                <a:latin typeface="Arial"/>
                <a:cs typeface="Arial"/>
              </a:rPr>
              <a:t>կմ հեռավորության վրա, ՀՀ Սյունիքի մարզի Կարճևան  </a:t>
            </a:r>
          </a:p>
          <a:p>
            <a:pPr marR="4456" algn="just">
              <a:lnSpc>
                <a:spcPct val="150000"/>
              </a:lnSpc>
              <a:tabLst>
                <a:tab pos="236707" algn="l"/>
              </a:tabLst>
            </a:pPr>
            <a:r>
              <a:rPr lang="hy-AM" sz="1600" dirty="0">
                <a:solidFill>
                  <a:srgbClr val="404040"/>
                </a:solidFill>
                <a:latin typeface="Arial"/>
                <a:cs typeface="Arial"/>
              </a:rPr>
              <a:t>բնակավայրում,   զբաղեցնում  է 3,8 հա տարածք։</a:t>
            </a:r>
          </a:p>
          <a:p>
            <a:pPr marR="4456" algn="just">
              <a:lnSpc>
                <a:spcPct val="150000"/>
              </a:lnSpc>
              <a:tabLst>
                <a:tab pos="236707" algn="l"/>
              </a:tabLst>
            </a:pPr>
            <a:r>
              <a:rPr lang="hy-AM" sz="1600" dirty="0">
                <a:solidFill>
                  <a:srgbClr val="404040"/>
                </a:solidFill>
                <a:latin typeface="Arial"/>
                <a:cs typeface="Arial"/>
              </a:rPr>
              <a:t>2002 թվականին կառուցվել  և գործել է  որպես «Ագարակ-2 220 կՎ» փոխանջատման  կետ։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b="1" spc="-4" dirty="0">
                <a:solidFill>
                  <a:srgbClr val="404040"/>
                </a:solidFill>
                <a:latin typeface="Arial"/>
                <a:cs typeface="Arial"/>
              </a:rPr>
              <a:t>Նախատեսված աշխատանքները՝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spc="-4" dirty="0">
                <a:solidFill>
                  <a:srgbClr val="92D050"/>
                </a:solidFill>
                <a:latin typeface="Arial"/>
                <a:cs typeface="Arial"/>
              </a:rPr>
              <a:t>▶</a:t>
            </a: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«</a:t>
            </a:r>
            <a:r>
              <a:rPr lang="hy-AM" sz="1600" dirty="0">
                <a:solidFill>
                  <a:srgbClr val="404040"/>
                </a:solidFill>
                <a:latin typeface="Arial"/>
                <a:cs typeface="Arial"/>
              </a:rPr>
              <a:t>Ագարակ-2 220 կՎ</a:t>
            </a: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» փոխանջատման կետը վերակառուցել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220/110/6 կՎ «Ագարակ-2» ենթակայանի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spc="-4" dirty="0">
                <a:solidFill>
                  <a:srgbClr val="92D050"/>
                </a:solidFill>
                <a:latin typeface="Arial"/>
                <a:cs typeface="Arial"/>
              </a:rPr>
              <a:t>▶</a:t>
            </a: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 Կվերակառուցվի   220 կՎ  ԲԲՍ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spc="-4" dirty="0">
                <a:solidFill>
                  <a:srgbClr val="92D050"/>
                </a:solidFill>
                <a:latin typeface="Arial"/>
                <a:cs typeface="Arial"/>
              </a:rPr>
              <a:t>▶</a:t>
            </a: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 Կկառուցվի 110 կՎ ԲԲՍ և 6կՎ ՓԲՍ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Աշխատանքներն ընթանում են 2022թ․ հոկտեմբերից։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Աշխատանքների ավարտը նախատեսված </a:t>
            </a:r>
          </a:p>
          <a:p>
            <a:pPr marR="4456" algn="just">
              <a:lnSpc>
                <a:spcPct val="150000"/>
              </a:lnSpc>
              <a:tabLst>
                <a:tab pos="311340" algn="l"/>
              </a:tabLst>
            </a:pPr>
            <a:r>
              <a:rPr lang="hy-AM" sz="1600" spc="-4" dirty="0">
                <a:solidFill>
                  <a:srgbClr val="404040"/>
                </a:solidFill>
                <a:latin typeface="Arial"/>
                <a:cs typeface="Arial"/>
              </a:rPr>
              <a:t>է 2023  թվականին: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3500" y="3705225"/>
            <a:ext cx="3505200" cy="3276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7335" y="6165489"/>
            <a:ext cx="1450181" cy="369392"/>
          </a:xfrm>
          <a:prstGeom prst="rect">
            <a:avLst/>
          </a:prstGeom>
        </p:spPr>
        <p:txBody>
          <a:bodyPr vert="horz" wrap="square" lIns="0" tIns="5013" rIns="0" bIns="0" rtlCol="0">
            <a:spAutoFit/>
          </a:bodyPr>
          <a:lstStyle/>
          <a:p>
            <a:pPr marL="11139">
              <a:spcBef>
                <a:spcPts val="39"/>
              </a:spcBef>
            </a:pPr>
            <a:endParaRPr lang="hy-AM" sz="789" spc="-4" dirty="0">
              <a:solidFill>
                <a:srgbClr val="888888"/>
              </a:solidFill>
              <a:latin typeface="Trebuchet MS"/>
              <a:cs typeface="Trebuchet MS"/>
              <a:hlinkClick r:id="" action="ppaction://noaction"/>
            </a:endParaRPr>
          </a:p>
          <a:p>
            <a:pPr marL="11139">
              <a:spcBef>
                <a:spcPts val="39"/>
              </a:spcBef>
            </a:pPr>
            <a:endParaRPr lang="hy-AM" sz="789" spc="-4" dirty="0">
              <a:solidFill>
                <a:srgbClr val="888888"/>
              </a:solidFill>
              <a:latin typeface="Trebuchet MS"/>
              <a:cs typeface="Trebuchet MS"/>
              <a:hlinkClick r:id="" action="ppaction://noaction"/>
            </a:endParaRPr>
          </a:p>
          <a:p>
            <a:pPr marL="11139">
              <a:spcBef>
                <a:spcPts val="39"/>
              </a:spcBef>
            </a:pPr>
            <a:r>
              <a:rPr lang="hy-AM" sz="789" spc="-4" dirty="0">
                <a:solidFill>
                  <a:srgbClr val="888888"/>
                </a:solidFill>
                <a:latin typeface="Trebuchet MS"/>
                <a:cs typeface="Trebuchet MS"/>
                <a:hlinkClick r:id="" action="ppaction://noaction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54036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700791"/>
            <a:ext cx="7691005" cy="443226"/>
          </a:xfrm>
          <a:prstGeom prst="rect">
            <a:avLst/>
          </a:prstGeom>
        </p:spPr>
        <p:txBody>
          <a:bodyPr vert="horz" wrap="square" lIns="0" tIns="11139" rIns="0" bIns="0" rtlCol="0">
            <a:spAutoFit/>
          </a:bodyPr>
          <a:lstStyle/>
          <a:p>
            <a:pPr marL="11139">
              <a:spcBef>
                <a:spcPts val="88"/>
              </a:spcBef>
            </a:pPr>
            <a:r>
              <a:rPr sz="2807" spc="-26" dirty="0">
                <a:solidFill>
                  <a:schemeClr val="accent3">
                    <a:lumMod val="75000"/>
                  </a:schemeClr>
                </a:solidFill>
              </a:rPr>
              <a:t>«Շինուհայր»</a:t>
            </a:r>
            <a:r>
              <a:rPr sz="2807" spc="22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807" spc="-22" dirty="0">
                <a:solidFill>
                  <a:schemeClr val="accent3">
                    <a:lumMod val="75000"/>
                  </a:schemeClr>
                </a:solidFill>
              </a:rPr>
              <a:t>220/110/35/10 /6/ </a:t>
            </a:r>
            <a:r>
              <a:rPr sz="2807" spc="-22" dirty="0" err="1">
                <a:solidFill>
                  <a:schemeClr val="accent3">
                    <a:lumMod val="75000"/>
                  </a:schemeClr>
                </a:solidFill>
              </a:rPr>
              <a:t>կՎ</a:t>
            </a:r>
            <a:r>
              <a:rPr sz="2807" spc="3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807" spc="-18" dirty="0">
                <a:solidFill>
                  <a:schemeClr val="accent3">
                    <a:lumMod val="75000"/>
                  </a:schemeClr>
                </a:solidFill>
              </a:rPr>
              <a:t>ենթակայան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900" y="1495425"/>
            <a:ext cx="9372600" cy="5266928"/>
          </a:xfrm>
          <a:prstGeom prst="rect">
            <a:avLst/>
          </a:prstGeom>
        </p:spPr>
        <p:txBody>
          <a:bodyPr vert="horz" wrap="square" lIns="0" tIns="122529" rIns="0" bIns="0" rtlCol="0">
            <a:spAutoFit/>
          </a:bodyPr>
          <a:lstStyle/>
          <a:p>
            <a:pPr marL="11139">
              <a:spcBef>
                <a:spcPts val="965"/>
              </a:spcBef>
              <a:tabLst>
                <a:tab pos="311340" algn="l"/>
              </a:tabLst>
            </a:pPr>
            <a:r>
              <a:rPr lang="hy-AM" sz="1579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hy-AM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y-AM" sz="1600" spc="-132" dirty="0">
                <a:latin typeface="Arial" panose="020B0604020202020204" pitchFamily="34" charset="0"/>
                <a:cs typeface="Arial" panose="020B0604020202020204" pitchFamily="34" charset="0"/>
              </a:rPr>
              <a:t>Պայմանագրի</a:t>
            </a:r>
            <a:r>
              <a:rPr lang="hy-AM" sz="1600" dirty="0">
                <a:latin typeface="Arial" panose="020B0604020202020204" pitchFamily="34" charset="0"/>
                <a:cs typeface="Arial" panose="020B0604020202020204" pitchFamily="34" charset="0"/>
              </a:rPr>
              <a:t> արժեքը- 5,255,000․0 ԱՄՆ դոլար </a:t>
            </a:r>
            <a:r>
              <a:rPr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</a:p>
          <a:p>
            <a:pPr marL="311897" marR="677818" indent="-300758" algn="just">
              <a:spcBef>
                <a:spcPts val="430"/>
              </a:spcBef>
              <a:tabLst>
                <a:tab pos="311340" algn="l"/>
              </a:tabLst>
            </a:pPr>
            <a:r>
              <a:rPr lang="hy-AM" sz="1579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579" spc="-4" dirty="0">
                <a:latin typeface="Arial" panose="020B0604020202020204" pitchFamily="34" charset="0"/>
                <a:cs typeface="Arial" panose="020B0604020202020204" pitchFamily="34" charset="0"/>
              </a:rPr>
              <a:t>Ֆինանսավորող</a:t>
            </a:r>
            <a:r>
              <a:rPr lang="hy-AM" sz="1579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79" spc="-4" dirty="0">
                <a:latin typeface="Arial" panose="020B0604020202020204" pitchFamily="34" charset="0"/>
                <a:cs typeface="Arial" panose="020B0604020202020204" pitchFamily="34" charset="0"/>
              </a:rPr>
              <a:t>կազմակերպությունը</a:t>
            </a:r>
            <a:r>
              <a:rPr lang="hy-AM" sz="1579" spc="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79" spc="-4" dirty="0">
                <a:latin typeface="Arial" panose="020B0604020202020204" pitchFamily="34" charset="0"/>
                <a:cs typeface="Arial" panose="020B0604020202020204" pitchFamily="34" charset="0"/>
              </a:rPr>
              <a:t>– «Բարձրավոլտ Էլեկտրացանցեր» ՓԲԸ </a:t>
            </a:r>
          </a:p>
          <a:p>
            <a:pPr algn="just">
              <a:lnSpc>
                <a:spcPct val="150000"/>
              </a:lnSpc>
            </a:pPr>
            <a:r>
              <a:rPr lang="hy-AM" sz="1579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▶ </a:t>
            </a:r>
            <a:r>
              <a:rPr lang="hy-AM" sz="1600" spc="-9" dirty="0">
                <a:latin typeface="Arial" panose="020B0604020202020204" pitchFamily="34" charset="0"/>
                <a:cs typeface="Arial" panose="020B0604020202020204" pitchFamily="34" charset="0"/>
              </a:rPr>
              <a:t>Կապալառու կազմակերպություն </a:t>
            </a:r>
            <a:r>
              <a:rPr lang="hy-AM" sz="1579" b="1" spc="-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y-AM" sz="157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«Կասկադ էներգո» ՍՊԸ</a:t>
            </a:r>
            <a:endParaRPr lang="hy-AM" spc="-105" dirty="0">
              <a:solidFill>
                <a:srgbClr val="90C225"/>
              </a:solidFill>
              <a:latin typeface="Arial"/>
              <a:cs typeface="Lucida Sans Unicode"/>
            </a:endParaRPr>
          </a:p>
          <a:p>
            <a:pPr marL="11139">
              <a:spcBef>
                <a:spcPts val="965"/>
              </a:spcBef>
              <a:tabLst>
                <a:tab pos="311340" algn="l"/>
              </a:tabLst>
            </a:pP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Կառուցվել</a:t>
            </a:r>
            <a:r>
              <a:rPr spc="-1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է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1961թ.,</a:t>
            </a:r>
            <a:r>
              <a:rPr spc="1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գտնվում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 է </a:t>
            </a:r>
            <a:r>
              <a:rPr dirty="0" err="1">
                <a:solidFill>
                  <a:srgbClr val="404040"/>
                </a:solidFill>
                <a:latin typeface="Arial"/>
                <a:cs typeface="Arial"/>
              </a:rPr>
              <a:t>Երևանից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 մոտ</a:t>
            </a:r>
            <a:r>
              <a:rPr spc="-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04040"/>
                </a:solidFill>
                <a:latin typeface="Arial"/>
                <a:cs typeface="Arial"/>
              </a:rPr>
              <a:t>235</a:t>
            </a:r>
            <a:r>
              <a:rPr spc="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Arial"/>
                <a:cs typeface="Arial"/>
              </a:rPr>
              <a:t>կմ</a:t>
            </a:r>
            <a:r>
              <a:rPr spc="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404040"/>
                </a:solidFill>
                <a:latin typeface="Arial"/>
                <a:cs typeface="Arial"/>
              </a:rPr>
              <a:t>հեռավորության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404040"/>
                </a:solidFill>
                <a:latin typeface="Arial"/>
                <a:cs typeface="Arial"/>
              </a:rPr>
              <a:t>վրա</a:t>
            </a:r>
            <a:r>
              <a:rPr dirty="0">
                <a:solidFill>
                  <a:srgbClr val="404040"/>
                </a:solidFill>
                <a:latin typeface="Arial"/>
                <a:cs typeface="Arial"/>
              </a:rPr>
              <a:t>, </a:t>
            </a:r>
          </a:p>
          <a:p>
            <a:pPr marL="11139">
              <a:spcBef>
                <a:spcPts val="965"/>
              </a:spcBef>
              <a:tabLst>
                <a:tab pos="311340" algn="l"/>
              </a:tabLst>
            </a:pPr>
            <a:r>
              <a:rPr lang="hy-AM" dirty="0">
                <a:solidFill>
                  <a:srgbClr val="404040"/>
                </a:solidFill>
                <a:latin typeface="Arial"/>
                <a:cs typeface="Arial"/>
              </a:rPr>
              <a:t>ՀՀ </a:t>
            </a: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/>
                <a:cs typeface="Arial"/>
              </a:rPr>
              <a:t>Սյունիքի մարզի Շինուհայր բնակավայրում։ </a:t>
            </a:r>
            <a:r>
              <a:rPr lang="hy-AM" spc="-4" dirty="0">
                <a:solidFill>
                  <a:srgbClr val="404040"/>
                </a:solidFill>
                <a:latin typeface="Arial"/>
                <a:cs typeface="Arial"/>
              </a:rPr>
              <a:t>Զբաղեցնում</a:t>
            </a:r>
            <a:r>
              <a:rPr lang="hy-AM" spc="33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/>
                <a:cs typeface="Arial"/>
              </a:rPr>
              <a:t>է</a:t>
            </a:r>
            <a:r>
              <a:rPr lang="hy-AM" spc="-1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spc="-4" dirty="0">
                <a:solidFill>
                  <a:srgbClr val="404040"/>
                </a:solidFill>
                <a:latin typeface="Arial"/>
                <a:cs typeface="Arial"/>
              </a:rPr>
              <a:t>6,6</a:t>
            </a:r>
            <a:r>
              <a:rPr lang="hy-AM" spc="-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/>
                <a:cs typeface="Arial"/>
              </a:rPr>
              <a:t>հա</a:t>
            </a:r>
            <a:r>
              <a:rPr lang="hy-AM" spc="-1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hy-AM" sz="1403" dirty="0">
                <a:solidFill>
                  <a:srgbClr val="404040"/>
                </a:solidFill>
                <a:latin typeface="Arial"/>
                <a:cs typeface="Arial"/>
              </a:rPr>
              <a:t>տարածք։</a:t>
            </a:r>
            <a:endParaRPr lang="en-US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1139">
              <a:lnSpc>
                <a:spcPct val="150000"/>
              </a:lnSpc>
              <a:spcBef>
                <a:spcPts val="965"/>
              </a:spcBef>
              <a:tabLst>
                <a:tab pos="311340" algn="l"/>
              </a:tabLst>
            </a:pPr>
            <a:r>
              <a:rPr lang="en-US" dirty="0">
                <a:solidFill>
                  <a:srgbClr val="404040"/>
                </a:solidFill>
                <a:latin typeface="Arial"/>
                <a:cs typeface="Arial"/>
              </a:rPr>
              <a:t>      </a:t>
            </a:r>
            <a:r>
              <a:rPr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sz="1600" b="1" spc="4" dirty="0" err="1">
                <a:latin typeface="Arial" panose="020B0604020202020204" pitchFamily="34" charset="0"/>
                <a:cs typeface="Arial" panose="020B0604020202020204" pitchFamily="34" charset="0"/>
              </a:rPr>
              <a:t>Նախատեսված</a:t>
            </a:r>
            <a:r>
              <a:rPr sz="1600" b="1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աշխատանքները՝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2990" marR="4456" algn="just">
              <a:lnSpc>
                <a:spcPct val="150000"/>
              </a:lnSpc>
              <a:spcBef>
                <a:spcPts val="263"/>
              </a:spcBef>
            </a:pPr>
            <a:r>
              <a:rPr sz="14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4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sz="1400" spc="-9" dirty="0">
                <a:latin typeface="Arial" panose="020B0604020202020204" pitchFamily="34" charset="0"/>
                <a:cs typeface="Arial" panose="020B0604020202020204" pitchFamily="34" charset="0"/>
              </a:rPr>
              <a:t>220 </a:t>
            </a:r>
            <a:r>
              <a:rPr sz="1400" spc="-9" dirty="0" err="1">
                <a:latin typeface="Arial" panose="020B0604020202020204" pitchFamily="34" charset="0"/>
                <a:cs typeface="Arial" panose="020B0604020202020204" pitchFamily="34" charset="0"/>
              </a:rPr>
              <a:t>կՎ</a:t>
            </a:r>
            <a:r>
              <a:rPr sz="1400" spc="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ԲԲՍ-ի</a:t>
            </a:r>
            <a:r>
              <a:rPr sz="14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սխեմայի</a:t>
            </a:r>
            <a:r>
              <a:rPr sz="1400" spc="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փոփոխություն՝</a:t>
            </a:r>
            <a:r>
              <a:rPr sz="1400" spc="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դարձնելով</a:t>
            </a:r>
            <a:r>
              <a:rPr sz="14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այն</a:t>
            </a:r>
            <a:r>
              <a:rPr sz="1400" spc="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I,</a:t>
            </a:r>
            <a:r>
              <a:rPr sz="1400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sz="1400" spc="83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3612990" marR="4456" algn="just">
              <a:lnSpc>
                <a:spcPct val="150000"/>
              </a:lnSpc>
              <a:spcBef>
                <a:spcPts val="263"/>
              </a:spcBef>
            </a:pPr>
            <a:r>
              <a:rPr lang="hy-AM" sz="1400" spc="83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և </a:t>
            </a:r>
            <a:r>
              <a:rPr sz="1400" spc="-2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շրջանցիկ</a:t>
            </a:r>
            <a:r>
              <a:rPr sz="1400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հաղորդաձողային</a:t>
            </a:r>
            <a:r>
              <a:rPr sz="1400" spc="-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համակարգեր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2990" marR="4456">
              <a:lnSpc>
                <a:spcPct val="150000"/>
              </a:lnSpc>
              <a:spcBef>
                <a:spcPts val="263"/>
              </a:spcBef>
              <a:tabLst>
                <a:tab pos="4810451" algn="l"/>
                <a:tab pos="5637534" algn="l"/>
                <a:tab pos="6136012" algn="l"/>
                <a:tab pos="6329276" algn="l"/>
                <a:tab pos="7200916" algn="l"/>
              </a:tabLst>
            </a:pP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4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y-AM" sz="1400" dirty="0">
                <a:latin typeface="Arial" panose="020B0604020202020204" pitchFamily="34" charset="0"/>
                <a:cs typeface="Arial" panose="020B0604020202020204" pitchFamily="34" charset="0"/>
              </a:rPr>
              <a:t>վ</a:t>
            </a:r>
            <a:r>
              <a:rPr sz="1400" spc="-75" dirty="0" err="1">
                <a:latin typeface="Arial" panose="020B0604020202020204" pitchFamily="34" charset="0"/>
                <a:cs typeface="Arial" panose="020B0604020202020204" pitchFamily="34" charset="0"/>
              </a:rPr>
              <a:t>երանորոգվելու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75" dirty="0" err="1"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spc="-75" dirty="0" err="1">
                <a:latin typeface="Arial" panose="020B0604020202020204" pitchFamily="34" charset="0"/>
                <a:cs typeface="Arial" panose="020B0604020202020204" pitchFamily="34" charset="0"/>
              </a:rPr>
              <a:t>ավտոտրանսֆորմատորները</a:t>
            </a:r>
            <a:r>
              <a:rPr sz="1400" spc="-75" dirty="0">
                <a:latin typeface="Arial" panose="020B0604020202020204" pitchFamily="34" charset="0"/>
                <a:cs typeface="Arial" panose="020B0604020202020204" pitchFamily="34" charset="0"/>
              </a:rPr>
              <a:t> և </a:t>
            </a:r>
            <a:r>
              <a:rPr lang="hy-AM" sz="1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7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612990" marR="4456">
              <a:lnSpc>
                <a:spcPct val="150000"/>
              </a:lnSpc>
              <a:spcBef>
                <a:spcPts val="263"/>
              </a:spcBef>
              <a:tabLst>
                <a:tab pos="4810451" algn="l"/>
                <a:tab pos="5637534" algn="l"/>
                <a:tab pos="6136012" algn="l"/>
                <a:tab pos="6329276" algn="l"/>
                <a:tab pos="7200916" algn="l"/>
              </a:tabLst>
            </a:pPr>
            <a:r>
              <a:rPr lang="en-US" sz="1400" spc="-75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sz="1400" spc="-75" dirty="0" err="1">
                <a:latin typeface="Arial" panose="020B0604020202020204" pitchFamily="34" charset="0"/>
                <a:cs typeface="Arial" panose="020B0604020202020204" pitchFamily="34" charset="0"/>
              </a:rPr>
              <a:t>տրանսֆորմատորները</a:t>
            </a:r>
            <a:endParaRPr sz="1400" spc="-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2990">
              <a:lnSpc>
                <a:spcPct val="150000"/>
              </a:lnSpc>
              <a:spcBef>
                <a:spcPts val="263"/>
              </a:spcBef>
              <a:tabLst>
                <a:tab pos="3913747" algn="l"/>
              </a:tabLst>
            </a:pPr>
            <a:r>
              <a:rPr sz="1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400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400" spc="-13" dirty="0">
                <a:latin typeface="Arial" panose="020B0604020202020204" pitchFamily="34" charset="0"/>
                <a:cs typeface="Arial" panose="020B0604020202020204" pitchFamily="34" charset="0"/>
              </a:rPr>
              <a:t>փ</a:t>
            </a:r>
            <a:r>
              <a:rPr sz="1400" spc="-13" dirty="0" err="1">
                <a:latin typeface="Arial" panose="020B0604020202020204" pitchFamily="34" charset="0"/>
                <a:cs typeface="Arial" panose="020B0604020202020204" pitchFamily="34" charset="0"/>
              </a:rPr>
              <a:t>ոխարինվելու</a:t>
            </a:r>
            <a:r>
              <a:rPr sz="1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3" dirty="0" err="1"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sz="1400" spc="-13" dirty="0">
                <a:latin typeface="Arial" panose="020B0604020202020204" pitchFamily="34" charset="0"/>
                <a:cs typeface="Arial" panose="020B0604020202020204" pitchFamily="34" charset="0"/>
              </a:rPr>
              <a:t> 220; 110; 35 ; 10 /6/  </a:t>
            </a:r>
            <a:r>
              <a:rPr sz="1400" spc="-13" dirty="0" err="1">
                <a:latin typeface="Arial" panose="020B0604020202020204" pitchFamily="34" charset="0"/>
                <a:cs typeface="Arial" panose="020B0604020202020204" pitchFamily="34" charset="0"/>
              </a:rPr>
              <a:t>կՎ</a:t>
            </a:r>
            <a:r>
              <a:rPr sz="1400" spc="-26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26" dirty="0" err="1">
                <a:latin typeface="Arial" panose="020B0604020202020204" pitchFamily="34" charset="0"/>
                <a:cs typeface="Arial" panose="020B0604020202020204" pitchFamily="34" charset="0"/>
              </a:rPr>
              <a:t>բոլոր</a:t>
            </a:r>
            <a:r>
              <a:rPr sz="1400" spc="-26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3612990">
              <a:lnSpc>
                <a:spcPct val="150000"/>
              </a:lnSpc>
              <a:spcBef>
                <a:spcPts val="263"/>
              </a:spcBef>
              <a:tabLst>
                <a:tab pos="3913747" algn="l"/>
              </a:tabLst>
            </a:pPr>
            <a:r>
              <a:rPr lang="hy-AM" sz="1400" spc="-26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400" spc="-26" dirty="0" err="1">
                <a:latin typeface="Arial" panose="020B0604020202020204" pitchFamily="34" charset="0"/>
                <a:cs typeface="Arial" panose="020B0604020202020204" pitchFamily="34" charset="0"/>
              </a:rPr>
              <a:t>սարքավորումները</a:t>
            </a:r>
            <a:r>
              <a:rPr sz="1400" spc="-26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ռելեա</a:t>
            </a:r>
            <a:r>
              <a:rPr sz="1400" spc="-9" dirty="0" err="1">
                <a:latin typeface="Arial" panose="020B0604020202020204" pitchFamily="34" charset="0"/>
                <a:cs typeface="Arial" panose="020B0604020202020204" pitchFamily="34" charset="0"/>
              </a:rPr>
              <a:t>կ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ա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ն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պ</a:t>
            </a:r>
            <a:r>
              <a:rPr sz="1400" spc="-9" dirty="0" err="1">
                <a:latin typeface="Arial" panose="020B0604020202020204" pitchFamily="34" charset="0"/>
                <a:cs typeface="Arial" panose="020B0604020202020204" pitchFamily="34" charset="0"/>
              </a:rPr>
              <a:t>աշ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տ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պ</a:t>
            </a:r>
            <a:r>
              <a:rPr sz="1400" spc="-9" dirty="0" err="1">
                <a:latin typeface="Arial" panose="020B0604020202020204" pitchFamily="34" charset="0"/>
                <a:cs typeface="Arial" panose="020B0604020202020204" pitchFamily="34" charset="0"/>
              </a:rPr>
              <a:t>ա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նո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ւթյան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 և</a:t>
            </a:r>
            <a:r>
              <a:rPr lang="hy-AM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3612990">
              <a:lnSpc>
                <a:spcPct val="150000"/>
              </a:lnSpc>
              <a:spcBef>
                <a:spcPts val="263"/>
              </a:spcBef>
              <a:tabLst>
                <a:tab pos="3913747" algn="l"/>
              </a:tabLst>
            </a:pPr>
            <a:r>
              <a:rPr lang="hy-AM" sz="1400" spc="-4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ավ</a:t>
            </a:r>
            <a:r>
              <a:rPr sz="1400" spc="-9" dirty="0" err="1">
                <a:latin typeface="Arial" panose="020B0604020202020204" pitchFamily="34" charset="0"/>
                <a:cs typeface="Arial" panose="020B0604020202020204" pitchFamily="34" charset="0"/>
              </a:rPr>
              <a:t>տո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մա</a:t>
            </a:r>
            <a:r>
              <a:rPr sz="1400" spc="-13" dirty="0" err="1">
                <a:latin typeface="Arial" panose="020B0604020202020204" pitchFamily="34" charset="0"/>
                <a:cs typeface="Arial" panose="020B0604020202020204" pitchFamily="34" charset="0"/>
              </a:rPr>
              <a:t>տ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ի</a:t>
            </a:r>
            <a:r>
              <a:rPr sz="1400" spc="-9" dirty="0" err="1">
                <a:latin typeface="Arial" panose="020B0604020202020204" pitchFamily="34" charset="0"/>
                <a:cs typeface="Arial" panose="020B0604020202020204" pitchFamily="34" charset="0"/>
              </a:rPr>
              <a:t>կ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ա</a:t>
            </a:r>
            <a:r>
              <a:rPr sz="1400" spc="-9" dirty="0" err="1">
                <a:latin typeface="Arial" panose="020B0604020202020204" pitchFamily="34" charset="0"/>
                <a:cs typeface="Arial" panose="020B0604020202020204" pitchFamily="34" charset="0"/>
              </a:rPr>
              <a:t>յ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ի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սարքավորումները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2990" algn="just">
              <a:lnSpc>
                <a:spcPct val="150000"/>
              </a:lnSpc>
              <a:spcBef>
                <a:spcPts val="263"/>
              </a:spcBef>
            </a:pPr>
            <a:r>
              <a:rPr lang="hy-AM" sz="1400" spc="-4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Աշխատանքների</a:t>
            </a:r>
            <a:r>
              <a:rPr sz="1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ավարտը</a:t>
            </a:r>
            <a:r>
              <a:rPr sz="1400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նախատեսված</a:t>
            </a:r>
            <a:r>
              <a:rPr sz="1400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է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r>
              <a:rPr sz="1400" spc="-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latin typeface="Arial" panose="020B0604020202020204" pitchFamily="34" charset="0"/>
                <a:cs typeface="Arial" panose="020B0604020202020204" pitchFamily="34" charset="0"/>
              </a:rPr>
              <a:t>թ․ </a:t>
            </a:r>
            <a:r>
              <a:rPr sz="1400" spc="-4" dirty="0" err="1">
                <a:latin typeface="Arial" panose="020B0604020202020204" pitchFamily="34" charset="0"/>
                <a:cs typeface="Arial" panose="020B0604020202020204" pitchFamily="34" charset="0"/>
              </a:rPr>
              <a:t>հունվարին</a:t>
            </a:r>
            <a:r>
              <a:rPr sz="1400" spc="-4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214" y="3781424"/>
            <a:ext cx="3537298" cy="29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F759783-6798-E46C-3E38-25D854929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215" y="1114425"/>
            <a:ext cx="8827178" cy="3696392"/>
          </a:xfrm>
        </p:spPr>
        <p:txBody>
          <a:bodyPr/>
          <a:lstStyle/>
          <a:p>
            <a:pPr marL="11139" algn="l">
              <a:lnSpc>
                <a:spcPct val="135000"/>
              </a:lnSpc>
              <a:spcBef>
                <a:spcPts val="526"/>
              </a:spcBef>
              <a:tabLst>
                <a:tab pos="311340" algn="l"/>
              </a:tabLst>
            </a:pPr>
            <a:r>
              <a:rPr lang="hy-AM" sz="1579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 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Ծրագրի իրագործման արդյունքում կբարելավվի</a:t>
            </a:r>
            <a:r>
              <a:rPr lang="hy-AM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Հայաստանի էներգահամակարգի արդյունավետությունը, նվազագույնի</a:t>
            </a:r>
            <a:r>
              <a:rPr lang="hy-AM" spc="-18" dirty="0">
                <a:latin typeface="Arial" panose="020B0604020202020204" pitchFamily="34" charset="0"/>
                <a:cs typeface="Arial" panose="020B0604020202020204" pitchFamily="34" charset="0"/>
              </a:rPr>
              <a:t>  կ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հասցվեն </a:t>
            </a:r>
            <a:r>
              <a:rPr lang="hy-AM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էլեկտրահաղորդման</a:t>
            </a:r>
            <a:r>
              <a:rPr lang="hy-AM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կորուստները, կբարձրանա</a:t>
            </a:r>
            <a:r>
              <a:rPr lang="hy-AM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ներքին</a:t>
            </a:r>
            <a:r>
              <a:rPr lang="hy-AM" spc="-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էլեկտրահաղորդման</a:t>
            </a:r>
            <a:r>
              <a:rPr lang="hy-AM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ցանցի</a:t>
            </a:r>
            <a:r>
              <a:rPr lang="hy-AM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արդյունավետությունն ու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տարածաշրջանի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սպառողների</a:t>
            </a:r>
            <a:r>
              <a:rPr lang="hy-AM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էլեկտրամատակարարման </a:t>
            </a:r>
            <a:r>
              <a:rPr lang="hy-AM" spc="-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հուսալիությունը</a:t>
            </a:r>
            <a:endParaRPr lang="en-US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39" algn="just">
              <a:lnSpc>
                <a:spcPct val="135000"/>
              </a:lnSpc>
              <a:spcBef>
                <a:spcPts val="526"/>
              </a:spcBef>
              <a:tabLst>
                <a:tab pos="311340" algn="l"/>
              </a:tabLst>
            </a:pPr>
            <a:r>
              <a:rPr lang="hy-AM" sz="1579" spc="-132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Ծրագիրը կն</a:t>
            </a:r>
            <a:r>
              <a:rPr lang="hy-AM" spc="-132" dirty="0">
                <a:latin typeface="Arial" panose="020B0604020202020204" pitchFamily="34" charset="0"/>
                <a:cs typeface="Arial" panose="020B0604020202020204" pitchFamily="34" charset="0"/>
              </a:rPr>
              <a:t>պաստի 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էլեկտրաէներգիայի 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հուսալի, ճկուն և փոխշահավետ </a:t>
            </a:r>
            <a:r>
              <a:rPr lang="hy-AM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միջսահմանային</a:t>
            </a:r>
            <a:r>
              <a:rPr lang="hy-AM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փոխանակումներին՝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  Հայաստանի</a:t>
            </a:r>
            <a:r>
              <a:rPr lang="hy-AM" spc="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և</a:t>
            </a:r>
            <a:r>
              <a:rPr lang="hy-AM" spc="-4" dirty="0">
                <a:latin typeface="Arial" panose="020B0604020202020204" pitchFamily="34" charset="0"/>
                <a:cs typeface="Arial" panose="020B0604020202020204" pitchFamily="34" charset="0"/>
              </a:rPr>
              <a:t> Իրանի էներգահամակերգերի</a:t>
            </a:r>
            <a:r>
              <a:rPr lang="hy-AM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միջև</a:t>
            </a:r>
          </a:p>
        </p:txBody>
      </p:sp>
      <p:pic>
        <p:nvPicPr>
          <p:cNvPr id="6" name="Рисунок 5" descr="Изображение выглядит как небо, внешний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EEA97AA-2D7A-AF42-D2B8-5A370F145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4634477"/>
            <a:ext cx="3441938" cy="2294625"/>
          </a:xfrm>
          <a:prstGeom prst="rect">
            <a:avLst/>
          </a:prstGeom>
        </p:spPr>
      </p:pic>
      <p:pic>
        <p:nvPicPr>
          <p:cNvPr id="8" name="Рисунок 7" descr="Изображение выглядит как небо, внешний, железная дорога, день&#10;&#10;Автоматически созданное описание">
            <a:extLst>
              <a:ext uri="{FF2B5EF4-FFF2-40B4-BE49-F238E27FC236}">
                <a16:creationId xmlns:a16="http://schemas.microsoft.com/office/drawing/2014/main" id="{5D18DDFE-9CF4-C0BA-BCE7-E93DA36A0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7" y="4476071"/>
            <a:ext cx="3917156" cy="26114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559392C-2296-5C72-29EC-1F2904E78F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500" y="230352"/>
            <a:ext cx="85391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1400" i="1" dirty="0">
                <a:solidFill>
                  <a:srgbClr val="90C226"/>
                </a:solidFill>
                <a:latin typeface="GHEA Grapalat" panose="02000506050000020003" pitchFamily="50" charset="0"/>
                <a:ea typeface="Courier New" panose="02070309020205020404" pitchFamily="49" charset="0"/>
              </a:rPr>
              <a:t> </a:t>
            </a:r>
            <a:r>
              <a:rPr lang="hy-AM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Ակնկալվող արդյունք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663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78037-CDB2-64BB-093C-78D7166B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1242"/>
            <a:ext cx="8554720" cy="2105448"/>
          </a:xfrm>
        </p:spPr>
        <p:txBody>
          <a:bodyPr/>
          <a:lstStyle/>
          <a:p>
            <a:pPr marL="189454" algn="l"/>
            <a:br>
              <a:rPr lang="en-US" sz="2456" spc="-26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2456" spc="-26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31" spc="-26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hy-AM" sz="2631" spc="-26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Բարձրավոլտ էլեկտրացանցեր» ընկերության կողմից     </a:t>
            </a:r>
            <a:br>
              <a:rPr lang="hy-AM" sz="2631" spc="-26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2631" spc="-26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առաջիկայում իրականացվելիք  ծրագրեր</a:t>
            </a:r>
            <a:br>
              <a:rPr lang="en-US" sz="2105" b="1" dirty="0">
                <a:solidFill>
                  <a:schemeClr val="tx1"/>
                </a:solidFill>
                <a:latin typeface="GHEA Grapalat" panose="02000506050000020003" pitchFamily="50" charset="0"/>
              </a:rPr>
            </a:br>
            <a:br>
              <a:rPr lang="en-US" sz="2105" b="1" dirty="0">
                <a:solidFill>
                  <a:schemeClr val="tx1"/>
                </a:solidFill>
                <a:latin typeface="GHEA Grapalat" panose="02000506050000020003" pitchFamily="50" charset="0"/>
              </a:rPr>
            </a:br>
            <a:br>
              <a:rPr lang="hy-AM" sz="2105" b="1" dirty="0">
                <a:solidFill>
                  <a:schemeClr val="tx1"/>
                </a:solidFill>
                <a:latin typeface="GHEA Grapalat" panose="02000506050000020003" pitchFamily="50" charset="0"/>
              </a:rPr>
            </a:br>
            <a:endParaRPr lang="ru-RU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C9E56-828A-4982-AA0F-CA199F87F87E}"/>
              </a:ext>
            </a:extLst>
          </p:cNvPr>
          <p:cNvSpPr txBox="1"/>
          <p:nvPr/>
        </p:nvSpPr>
        <p:spPr>
          <a:xfrm>
            <a:off x="467837" y="2377916"/>
            <a:ext cx="9624061" cy="468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y-AM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Նախատեսվում է վարկային միջոցների ներգրավմամբ /շուրջ 40 մլն․ դոլար/,</a:t>
            </a:r>
          </a:p>
          <a:p>
            <a:pPr>
              <a:lnSpc>
                <a:spcPct val="150000"/>
              </a:lnSpc>
            </a:pPr>
            <a: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իրականացնել  երեք ենթակայանների վերակառուցում։</a:t>
            </a:r>
            <a:endParaRPr lang="en-US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y-AM" sz="61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y-AM" sz="1754" spc="-105" dirty="0">
                <a:latin typeface="Lucida Sans Unicode"/>
                <a:cs typeface="Arial" panose="020B0604020202020204" pitchFamily="34" charset="0"/>
              </a:rPr>
              <a:t>               </a:t>
            </a:r>
            <a:r>
              <a:rPr lang="ru-RU" sz="1754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lang="hy-AM" sz="1754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lang="hy-AM" sz="1754" dirty="0">
                <a:latin typeface="Arial" panose="020B0604020202020204" pitchFamily="34" charset="0"/>
                <a:cs typeface="Arial" panose="020B0604020202020204" pitchFamily="34" charset="0"/>
              </a:rPr>
              <a:t>220/110/10 կՎ «</a:t>
            </a:r>
            <a: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Շահումյան-2»</a:t>
            </a:r>
            <a:b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1754" spc="-105" dirty="0">
                <a:latin typeface="Lucida Sans Unicode"/>
                <a:cs typeface="Arial" panose="020B0604020202020204" pitchFamily="34" charset="0"/>
              </a:rPr>
              <a:t>               </a:t>
            </a:r>
            <a:r>
              <a:rPr lang="ru-RU" sz="1754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lang="hy-AM" sz="1754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lang="hy-AM" sz="1754" dirty="0">
                <a:latin typeface="Arial" panose="020B0604020202020204" pitchFamily="34" charset="0"/>
                <a:cs typeface="Arial" panose="020B0604020202020204" pitchFamily="34" charset="0"/>
              </a:rPr>
              <a:t>220/110/10 կՎ «</a:t>
            </a:r>
            <a: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Մարաշ»</a:t>
            </a:r>
            <a:b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754" spc="-105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lang="hy-AM" sz="1754" dirty="0">
                <a:latin typeface="Arial" panose="020B0604020202020204" pitchFamily="34" charset="0"/>
                <a:cs typeface="Arial" panose="020B0604020202020204" pitchFamily="34" charset="0"/>
              </a:rPr>
              <a:t>220/110/35 կՎ</a:t>
            </a:r>
            <a:r>
              <a:rPr lang="en-US" sz="17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75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«Եղեգնաձոր» </a:t>
            </a:r>
            <a:endParaRPr lang="en-US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754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spc="-4" dirty="0">
                <a:solidFill>
                  <a:srgbClr val="888888"/>
                </a:solidFill>
                <a:latin typeface="Trebuchet MS"/>
                <a:cs typeface="Trebuchet MS"/>
                <a:hlinkClick r:id="rId2"/>
              </a:rPr>
              <a:t>http://www.hven.am</a:t>
            </a:r>
            <a:r>
              <a:rPr lang="en-US" sz="800" spc="-4" dirty="0">
                <a:solidFill>
                  <a:srgbClr val="888888"/>
                </a:solidFill>
                <a:latin typeface="Trebuchet MS"/>
                <a:cs typeface="Trebuchet MS"/>
                <a:hlinkClick r:id="rId2"/>
              </a:rPr>
              <a:t>/</a:t>
            </a:r>
            <a:endParaRPr lang="en-US" sz="800" dirty="0">
              <a:latin typeface="Trebuchet MS"/>
              <a:cs typeface="Trebuchet MS"/>
            </a:endParaRPr>
          </a:p>
          <a:p>
            <a:pPr>
              <a:lnSpc>
                <a:spcPct val="150000"/>
              </a:lnSpc>
            </a:pPr>
            <a:endParaRPr lang="ru-RU" sz="17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4AB126E0-6A17-E537-2AE7-F0B92C1C4DD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9867" y="4449763"/>
            <a:ext cx="2138680" cy="20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7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1DF32-FA84-EB51-E454-813826E6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5" y="200025"/>
            <a:ext cx="9242265" cy="1219140"/>
          </a:xfrm>
        </p:spPr>
        <p:txBody>
          <a:bodyPr/>
          <a:lstStyle/>
          <a:p>
            <a:r>
              <a:rPr lang="hy-AM" sz="2456" b="1" dirty="0">
                <a:latin typeface="Arial" panose="020B0604020202020204" pitchFamily="34" charset="0"/>
                <a:cs typeface="Arial" panose="020B0604020202020204" pitchFamily="34" charset="0"/>
              </a:rPr>
              <a:t>    Առաջիկայում իրականացվելիք ծրագրերի նպատակը</a:t>
            </a:r>
            <a:endParaRPr lang="ru-RU" sz="245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DE7E1-DC64-C3EB-C72D-B4DFDB673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5" y="733425"/>
            <a:ext cx="9795503" cy="7110433"/>
          </a:xfrm>
        </p:spPr>
        <p:txBody>
          <a:bodyPr/>
          <a:lstStyle/>
          <a:p>
            <a:pPr algn="just">
              <a:lnSpc>
                <a:spcPct val="125000"/>
              </a:lnSpc>
              <a:tabLst>
                <a:tab pos="279593" algn="l"/>
              </a:tabLst>
            </a:pPr>
            <a:r>
              <a:rPr lang="hy-AM" sz="1228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</a:p>
          <a:p>
            <a:pPr algn="just">
              <a:lnSpc>
                <a:spcPct val="125000"/>
              </a:lnSpc>
              <a:tabLst>
                <a:tab pos="279593" algn="l"/>
              </a:tabLst>
            </a:pPr>
            <a:r>
              <a:rPr lang="hy-AM" sz="1228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hy-AM" sz="1500" b="1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Վերակառուցվելիք ենթակայանները  հանգուցային են ՀՀ էներգետիկ համակարգի անվտանգ և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b="1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հուսալի  էլեկտրամատակարարման տեսանկյունից: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Դրանց ծառայության ժամկետի երկարացման և շահագործման համար անհրաժեշտ է՝         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մաշված, շահագործման ռեսուրսները սպառած սարքավորումները փոխարինել նորերով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հնացած ռելեական պաշտպանության սարքավորումները փոխարինել միկրոպրոցեսորային ռելեներով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իրականացնել քայքայված երկաթբետոնյա կառույցների, խրամուղիների, հիմքերի, հողանցման </a:t>
            </a:r>
            <a:r>
              <a:rPr lang="en-US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en-US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կոնտուրների  վերականգնողական աշխատանքներ։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endParaRPr lang="hy-AM" sz="1500" i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hy-AM" sz="1500" b="1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Վերակառուցման աշխատանքների  անհրաժեշտությունը պայմանավորված է   հետևյալ      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b="1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գործոններով՝</a:t>
            </a:r>
            <a:endParaRPr lang="en-US" sz="1500" b="1" i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0" spc="-10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y-AM" sz="1500" i="0" spc="-105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00" i="0" spc="-10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ավելի քան 40 տարի շահագործվող սարքավորումների մաշվածության բարձր աստիճանը ստեղծում է   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էլեկտրամատակարարման հուսալիության ապահովման մեծ ռիսկեր</a:t>
            </a:r>
            <a:endParaRPr lang="en-US" sz="1500" i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սարքավորումների կանոնակարգված շահագործումը լուրջ խնդիր է, քանի որ նշված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պահեստամասերը վաղուց դուրս են եկել արտադրությունից</a:t>
            </a:r>
            <a:endParaRPr lang="en-US" sz="1500" i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ռելեական պաշտպանության և ավտոմատիկայի սարքվածքները մաշված են,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չունեն ժամանակակից անհրաժեշտ միկրոպրոցեսորային սարքվածքներին բնորոշ ֆունկցիաներ</a:t>
            </a:r>
            <a:endParaRPr lang="en-US" sz="1500" i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en-US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y-AM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երկաթբետոնյա կոնստրուկցիաները շահագործվում են արդեն 40 տարի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1500" i="0" spc="-105" dirty="0">
                <a:solidFill>
                  <a:srgbClr val="90C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մալուխային խրամուղիները անմխիթար վիճակում են, չեն  ապահովում մալուխների </a:t>
            </a:r>
          </a:p>
          <a:p>
            <a:pPr algn="just">
              <a:lnSpc>
                <a:spcPct val="150000"/>
              </a:lnSpc>
              <a:tabLst>
                <a:tab pos="279593" algn="l"/>
              </a:tabLst>
            </a:pPr>
            <a:r>
              <a:rPr lang="hy-AM" sz="15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ջրամեկուսացումը, ինչը հանգեցնում է մեկուսիչ  շերտի քայքայման ու վթարների  առաջացման։</a:t>
            </a:r>
            <a:endParaRPr lang="en-US" sz="1500" i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5CB7B717-AA00-E0C4-CC62-7FBC98BEE6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7847" y="1266825"/>
            <a:ext cx="1002506" cy="9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784</Words>
  <Application>Microsoft Office PowerPoint</Application>
  <PresentationFormat>Произвольный</PresentationFormat>
  <Paragraphs>99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GHEA Grapalat</vt:lpstr>
      <vt:lpstr>Lucida Sans Unicode</vt:lpstr>
      <vt:lpstr>Trebuchet MS</vt:lpstr>
      <vt:lpstr>Office Theme</vt:lpstr>
      <vt:lpstr>«Բարձրավոլտ էլեկտրացանցեր» ՓԲԸ    սեփական միջոցներով իրականացվող ծրագրեր      «Լիճք», «Ագարակ-2», «Շինուհայր» ենթակայանների             վերակառուցում     </vt:lpstr>
      <vt:lpstr>     Ծրագրի նպատակը</vt:lpstr>
      <vt:lpstr>       «Լիճք» 220/110/35 կՎ ենթակայան </vt:lpstr>
      <vt:lpstr>«Ագարակ-2» 220/110/6 կՎ ենթակայան  ▶  Պայմանագրի արժեքը- 1,135,500․0  ԱՄՆ դոլար  ▶  Ֆինանսավորող կազմակերպություն– «Բարձրավոլտ Էլեկտրացանցեր» ՓԲԸ        ▶  Կապալառու կազմակերպություն—  «Կասկադ էներգո» ՍՊԸ</vt:lpstr>
      <vt:lpstr>«Շինուհայր» 220/110/35/10 /6/ կՎ ենթակայան</vt:lpstr>
      <vt:lpstr> Ակնկալվող արդյունք</vt:lpstr>
      <vt:lpstr>  «Բարձրավոլտ էլեկտրացանցեր» ընկերության կողմից               առաջիկայում իրականացվելիք  ծրագրեր   </vt:lpstr>
      <vt:lpstr>    Առաջիկայում իրականացվելիք ծրագրերի նպատակը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«Իրան-Հայաստան 400կՎ էլեկտրահաղորդման օդային գծի և համապատասխան ենթակայանի («Նորավան» 400/220/20կՎ) կառուցում» ծրագիր</dc:title>
  <dc:creator>HVEN IPID</dc:creator>
  <cp:lastModifiedBy>HVEN</cp:lastModifiedBy>
  <cp:revision>161</cp:revision>
  <dcterms:created xsi:type="dcterms:W3CDTF">2023-01-16T10:31:47Z</dcterms:created>
  <dcterms:modified xsi:type="dcterms:W3CDTF">2023-01-25T07:06:52Z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2023-01-16T00:00:00Z</vt:filetime>
  </property>
  <property fmtid="{D5CDD505-2E9C-101B-9397-08002B2CF9AE}" pid="5" name="Producer">
    <vt:lpwstr>www.ilovepdf.com</vt:lpwstr>
  </property>
</Properties>
</file>