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06" r:id="rId2"/>
    <p:sldId id="307" r:id="rId3"/>
    <p:sldId id="308" r:id="rId4"/>
    <p:sldId id="309" r:id="rId5"/>
    <p:sldId id="310" r:id="rId6"/>
    <p:sldId id="312" r:id="rId7"/>
    <p:sldId id="313" r:id="rId8"/>
    <p:sldId id="266" r:id="rId9"/>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97"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AAFCAFA3-E114-4674-9834-F4F26972A46F}" type="datetimeFigureOut">
              <a:rPr lang="ru-RU" smtClean="0"/>
              <a:t>24.01.2023</a:t>
            </a:fld>
            <a:endParaRPr lang="ru-RU"/>
          </a:p>
        </p:txBody>
      </p:sp>
      <p:sp>
        <p:nvSpPr>
          <p:cNvPr id="4" name="Образ слайда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8E1D81EC-E709-4E15-86BC-1807CB8C721A}" type="slidenum">
              <a:rPr lang="ru-RU" smtClean="0"/>
              <a:t>‹#›</a:t>
            </a:fld>
            <a:endParaRPr lang="ru-RU"/>
          </a:p>
        </p:txBody>
      </p:sp>
    </p:spTree>
    <p:extLst>
      <p:ext uri="{BB962C8B-B14F-4D97-AF65-F5344CB8AC3E}">
        <p14:creationId xmlns:p14="http://schemas.microsoft.com/office/powerpoint/2010/main" val="347702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4E25E9-0AD4-4E41-B63E-909D8281243A}" type="slidenum">
              <a:rPr lang="ru-RU" smtClean="0"/>
              <a:t>2</a:t>
            </a:fld>
            <a:endParaRPr lang="ru-RU"/>
          </a:p>
        </p:txBody>
      </p:sp>
    </p:spTree>
    <p:extLst>
      <p:ext uri="{BB962C8B-B14F-4D97-AF65-F5344CB8AC3E}">
        <p14:creationId xmlns:p14="http://schemas.microsoft.com/office/powerpoint/2010/main" val="391601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4E25E9-0AD4-4E41-B63E-909D8281243A}" type="slidenum">
              <a:rPr lang="ru-RU" smtClean="0"/>
              <a:t>4</a:t>
            </a:fld>
            <a:endParaRPr lang="ru-RU"/>
          </a:p>
        </p:txBody>
      </p:sp>
    </p:spTree>
    <p:extLst>
      <p:ext uri="{BB962C8B-B14F-4D97-AF65-F5344CB8AC3E}">
        <p14:creationId xmlns:p14="http://schemas.microsoft.com/office/powerpoint/2010/main" val="173688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4E25E9-0AD4-4E41-B63E-909D8281243A}" type="slidenum">
              <a:rPr lang="ru-RU" smtClean="0"/>
              <a:t>8</a:t>
            </a:fld>
            <a:endParaRPr lang="ru-RU"/>
          </a:p>
        </p:txBody>
      </p:sp>
    </p:spTree>
    <p:extLst>
      <p:ext uri="{BB962C8B-B14F-4D97-AF65-F5344CB8AC3E}">
        <p14:creationId xmlns:p14="http://schemas.microsoft.com/office/powerpoint/2010/main" val="291200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329" y="635"/>
            <a:ext cx="1219200" cy="6858000"/>
          </a:xfrm>
          <a:custGeom>
            <a:avLst/>
            <a:gdLst/>
            <a:ahLst/>
            <a:cxnLst/>
            <a:rect l="l" t="t" r="r" b="b"/>
            <a:pathLst>
              <a:path w="1219200" h="6858000">
                <a:moveTo>
                  <a:pt x="0" y="0"/>
                </a:moveTo>
                <a:lnTo>
                  <a:pt x="1219200" y="6858000"/>
                </a:lnTo>
              </a:path>
            </a:pathLst>
          </a:custGeom>
          <a:ln w="9906">
            <a:solidFill>
              <a:srgbClr val="BDBDBD"/>
            </a:solidFill>
          </a:ln>
        </p:spPr>
        <p:txBody>
          <a:bodyPr wrap="square" lIns="0" tIns="0" rIns="0" bIns="0" rtlCol="0"/>
          <a:lstStyle/>
          <a:p>
            <a:endParaRPr/>
          </a:p>
        </p:txBody>
      </p:sp>
      <p:sp>
        <p:nvSpPr>
          <p:cNvPr id="17" name="bg object 17"/>
          <p:cNvSpPr/>
          <p:nvPr/>
        </p:nvSpPr>
        <p:spPr>
          <a:xfrm>
            <a:off x="9180829" y="1783464"/>
            <a:ext cx="1511935" cy="5074920"/>
          </a:xfrm>
          <a:custGeom>
            <a:avLst/>
            <a:gdLst/>
            <a:ahLst/>
            <a:cxnLst/>
            <a:rect l="l" t="t" r="r" b="b"/>
            <a:pathLst>
              <a:path w="1511934" h="5074920">
                <a:moveTo>
                  <a:pt x="1511553" y="0"/>
                </a:moveTo>
                <a:lnTo>
                  <a:pt x="0" y="5074535"/>
                </a:lnTo>
                <a:lnTo>
                  <a:pt x="1511553" y="5074535"/>
                </a:lnTo>
                <a:lnTo>
                  <a:pt x="1511553" y="0"/>
                </a:lnTo>
                <a:close/>
              </a:path>
            </a:pathLst>
          </a:custGeom>
          <a:solidFill>
            <a:srgbClr val="90C224">
              <a:alpha val="30195"/>
            </a:srgbClr>
          </a:solidFill>
        </p:spPr>
        <p:txBody>
          <a:bodyPr wrap="square" lIns="0" tIns="0" rIns="0" bIns="0" rtlCol="0"/>
          <a:lstStyle/>
          <a:p>
            <a:endParaRPr/>
          </a:p>
        </p:txBody>
      </p:sp>
      <p:sp>
        <p:nvSpPr>
          <p:cNvPr id="18" name="bg object 18"/>
          <p:cNvSpPr/>
          <p:nvPr/>
        </p:nvSpPr>
        <p:spPr>
          <a:xfrm>
            <a:off x="9604374" y="0"/>
            <a:ext cx="1088390" cy="6178550"/>
          </a:xfrm>
          <a:custGeom>
            <a:avLst/>
            <a:gdLst/>
            <a:ahLst/>
            <a:cxnLst/>
            <a:rect l="l" t="t" r="r" b="b"/>
            <a:pathLst>
              <a:path w="1088390" h="6178550">
                <a:moveTo>
                  <a:pt x="1088008" y="0"/>
                </a:moveTo>
                <a:lnTo>
                  <a:pt x="0" y="0"/>
                </a:lnTo>
                <a:lnTo>
                  <a:pt x="1088008" y="6177967"/>
                </a:lnTo>
                <a:lnTo>
                  <a:pt x="1088008" y="0"/>
                </a:lnTo>
                <a:close/>
              </a:path>
            </a:pathLst>
          </a:custGeom>
          <a:solidFill>
            <a:srgbClr val="90C224">
              <a:alpha val="19999"/>
            </a:srgbClr>
          </a:solidFill>
        </p:spPr>
        <p:txBody>
          <a:bodyPr wrap="square" lIns="0" tIns="0" rIns="0" bIns="0" rtlCol="0"/>
          <a:lstStyle/>
          <a:p>
            <a:endParaRPr/>
          </a:p>
        </p:txBody>
      </p:sp>
      <p:sp>
        <p:nvSpPr>
          <p:cNvPr id="19" name="bg object 19"/>
          <p:cNvSpPr/>
          <p:nvPr/>
        </p:nvSpPr>
        <p:spPr>
          <a:xfrm>
            <a:off x="8931909" y="4800570"/>
            <a:ext cx="1760855" cy="2058035"/>
          </a:xfrm>
          <a:custGeom>
            <a:avLst/>
            <a:gdLst/>
            <a:ahLst/>
            <a:cxnLst/>
            <a:rect l="l" t="t" r="r" b="b"/>
            <a:pathLst>
              <a:path w="1760854" h="2058034">
                <a:moveTo>
                  <a:pt x="1760473" y="0"/>
                </a:moveTo>
                <a:lnTo>
                  <a:pt x="0" y="2057429"/>
                </a:lnTo>
                <a:lnTo>
                  <a:pt x="1760473" y="2057429"/>
                </a:lnTo>
                <a:lnTo>
                  <a:pt x="1760473" y="0"/>
                </a:lnTo>
                <a:close/>
              </a:path>
            </a:pathLst>
          </a:custGeom>
          <a:solidFill>
            <a:srgbClr val="529F1F">
              <a:alpha val="72155"/>
            </a:srgbClr>
          </a:solidFill>
        </p:spPr>
        <p:txBody>
          <a:bodyPr wrap="square" lIns="0" tIns="0" rIns="0" bIns="0" rtlCol="0"/>
          <a:lstStyle/>
          <a:p>
            <a:endParaRPr/>
          </a:p>
        </p:txBody>
      </p:sp>
      <p:sp>
        <p:nvSpPr>
          <p:cNvPr id="20" name="bg object 20"/>
          <p:cNvSpPr/>
          <p:nvPr/>
        </p:nvSpPr>
        <p:spPr>
          <a:xfrm>
            <a:off x="9337039" y="0"/>
            <a:ext cx="1355725" cy="3766820"/>
          </a:xfrm>
          <a:custGeom>
            <a:avLst/>
            <a:gdLst/>
            <a:ahLst/>
            <a:cxnLst/>
            <a:rect l="l" t="t" r="r" b="b"/>
            <a:pathLst>
              <a:path w="1355725" h="3766820">
                <a:moveTo>
                  <a:pt x="1355343" y="0"/>
                </a:moveTo>
                <a:lnTo>
                  <a:pt x="0" y="0"/>
                </a:lnTo>
                <a:lnTo>
                  <a:pt x="1355343" y="3766781"/>
                </a:lnTo>
                <a:lnTo>
                  <a:pt x="1355343" y="0"/>
                </a:lnTo>
                <a:close/>
              </a:path>
            </a:pathLst>
          </a:custGeom>
          <a:solidFill>
            <a:srgbClr val="3D7817">
              <a:alpha val="70195"/>
            </a:srgbClr>
          </a:solidFill>
        </p:spPr>
        <p:txBody>
          <a:bodyPr wrap="square" lIns="0" tIns="0" rIns="0" bIns="0" rtlCol="0"/>
          <a:lstStyle/>
          <a:p>
            <a:endParaRPr/>
          </a:p>
        </p:txBody>
      </p:sp>
      <p:sp>
        <p:nvSpPr>
          <p:cNvPr id="21" name="bg object 21"/>
          <p:cNvSpPr/>
          <p:nvPr/>
        </p:nvSpPr>
        <p:spPr>
          <a:xfrm>
            <a:off x="10371454" y="6280846"/>
            <a:ext cx="321310" cy="577215"/>
          </a:xfrm>
          <a:custGeom>
            <a:avLst/>
            <a:gdLst/>
            <a:ahLst/>
            <a:cxnLst/>
            <a:rect l="l" t="t" r="r" b="b"/>
            <a:pathLst>
              <a:path w="321309" h="577215">
                <a:moveTo>
                  <a:pt x="320927" y="0"/>
                </a:moveTo>
                <a:lnTo>
                  <a:pt x="0" y="577153"/>
                </a:lnTo>
                <a:lnTo>
                  <a:pt x="320927" y="577153"/>
                </a:lnTo>
                <a:lnTo>
                  <a:pt x="320927" y="0"/>
                </a:lnTo>
                <a:close/>
              </a:path>
            </a:pathLst>
          </a:custGeom>
          <a:solidFill>
            <a:srgbClr val="90C224">
              <a:alpha val="79998"/>
            </a:srgbClr>
          </a:solidFill>
        </p:spPr>
        <p:txBody>
          <a:bodyPr wrap="square" lIns="0" tIns="0" rIns="0" bIns="0" rtlCol="0"/>
          <a:lstStyle/>
          <a:p>
            <a:endParaRPr/>
          </a:p>
        </p:txBody>
      </p:sp>
      <p:sp>
        <p:nvSpPr>
          <p:cNvPr id="22" name="bg object 22"/>
          <p:cNvSpPr/>
          <p:nvPr/>
        </p:nvSpPr>
        <p:spPr>
          <a:xfrm>
            <a:off x="0" y="0"/>
            <a:ext cx="842644" cy="5666105"/>
          </a:xfrm>
          <a:custGeom>
            <a:avLst/>
            <a:gdLst/>
            <a:ahLst/>
            <a:cxnLst/>
            <a:rect l="l" t="t" r="r" b="b"/>
            <a:pathLst>
              <a:path w="842644" h="5666105">
                <a:moveTo>
                  <a:pt x="842644" y="0"/>
                </a:moveTo>
                <a:lnTo>
                  <a:pt x="0" y="0"/>
                </a:lnTo>
                <a:lnTo>
                  <a:pt x="0" y="5666105"/>
                </a:lnTo>
                <a:lnTo>
                  <a:pt x="842644" y="0"/>
                </a:lnTo>
                <a:close/>
              </a:path>
            </a:pathLst>
          </a:custGeom>
          <a:solidFill>
            <a:srgbClr val="90C224">
              <a:alpha val="85096"/>
            </a:srgbClr>
          </a:solidFill>
        </p:spPr>
        <p:txBody>
          <a:bodyPr wrap="square" lIns="0" tIns="0" rIns="0" bIns="0" rtlCol="0"/>
          <a:lstStyle/>
          <a:p>
            <a:endParaRPr/>
          </a:p>
        </p:txBody>
      </p:sp>
      <p:sp>
        <p:nvSpPr>
          <p:cNvPr id="2" name="Holder 2"/>
          <p:cNvSpPr>
            <a:spLocks noGrp="1"/>
          </p:cNvSpPr>
          <p:nvPr>
            <p:ph type="ctrTitle"/>
          </p:nvPr>
        </p:nvSpPr>
        <p:spPr>
          <a:xfrm>
            <a:off x="1713102" y="2026920"/>
            <a:ext cx="7403465" cy="1224279"/>
          </a:xfrm>
          <a:prstGeom prst="rect">
            <a:avLst/>
          </a:prstGeom>
        </p:spPr>
        <p:txBody>
          <a:bodyPr wrap="square" lIns="0" tIns="0" rIns="0" bIns="0">
            <a:spAutoFit/>
          </a:bodyPr>
          <a:lstStyle>
            <a:lvl1pPr>
              <a:defRPr sz="2400" b="0" i="0">
                <a:solidFill>
                  <a:srgbClr val="90C224"/>
                </a:solidFill>
                <a:latin typeface="Arial"/>
                <a:cs typeface="Aria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sz="1800" b="0" i="1">
                <a:solidFill>
                  <a:srgbClr val="40404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90C224"/>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1">
                <a:solidFill>
                  <a:srgbClr val="40404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90C224"/>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90C22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371329" y="635"/>
            <a:ext cx="1219200" cy="6858000"/>
          </a:xfrm>
          <a:custGeom>
            <a:avLst/>
            <a:gdLst/>
            <a:ahLst/>
            <a:cxnLst/>
            <a:rect l="l" t="t" r="r" b="b"/>
            <a:pathLst>
              <a:path w="1219200" h="6858000">
                <a:moveTo>
                  <a:pt x="0" y="0"/>
                </a:moveTo>
                <a:lnTo>
                  <a:pt x="1219200" y="6858000"/>
                </a:lnTo>
              </a:path>
            </a:pathLst>
          </a:custGeom>
          <a:ln w="9906">
            <a:solidFill>
              <a:srgbClr val="BDBDBD"/>
            </a:solidFill>
          </a:ln>
        </p:spPr>
        <p:txBody>
          <a:bodyPr wrap="square" lIns="0" tIns="0" rIns="0" bIns="0" rtlCol="0"/>
          <a:lstStyle/>
          <a:p>
            <a:endParaRPr/>
          </a:p>
        </p:txBody>
      </p:sp>
      <p:sp>
        <p:nvSpPr>
          <p:cNvPr id="17" name="bg object 17"/>
          <p:cNvSpPr/>
          <p:nvPr/>
        </p:nvSpPr>
        <p:spPr>
          <a:xfrm>
            <a:off x="9180829" y="1783464"/>
            <a:ext cx="1511935" cy="5074920"/>
          </a:xfrm>
          <a:custGeom>
            <a:avLst/>
            <a:gdLst/>
            <a:ahLst/>
            <a:cxnLst/>
            <a:rect l="l" t="t" r="r" b="b"/>
            <a:pathLst>
              <a:path w="1511934" h="5074920">
                <a:moveTo>
                  <a:pt x="1511553" y="0"/>
                </a:moveTo>
                <a:lnTo>
                  <a:pt x="0" y="5074535"/>
                </a:lnTo>
                <a:lnTo>
                  <a:pt x="1511553" y="5074535"/>
                </a:lnTo>
                <a:lnTo>
                  <a:pt x="1511553" y="0"/>
                </a:lnTo>
                <a:close/>
              </a:path>
            </a:pathLst>
          </a:custGeom>
          <a:solidFill>
            <a:srgbClr val="90C224">
              <a:alpha val="30195"/>
            </a:srgbClr>
          </a:solidFill>
        </p:spPr>
        <p:txBody>
          <a:bodyPr wrap="square" lIns="0" tIns="0" rIns="0" bIns="0" rtlCol="0"/>
          <a:lstStyle/>
          <a:p>
            <a:endParaRPr/>
          </a:p>
        </p:txBody>
      </p:sp>
      <p:sp>
        <p:nvSpPr>
          <p:cNvPr id="18" name="bg object 18"/>
          <p:cNvSpPr/>
          <p:nvPr/>
        </p:nvSpPr>
        <p:spPr>
          <a:xfrm>
            <a:off x="9604374" y="0"/>
            <a:ext cx="1088390" cy="6178550"/>
          </a:xfrm>
          <a:custGeom>
            <a:avLst/>
            <a:gdLst/>
            <a:ahLst/>
            <a:cxnLst/>
            <a:rect l="l" t="t" r="r" b="b"/>
            <a:pathLst>
              <a:path w="1088390" h="6178550">
                <a:moveTo>
                  <a:pt x="1088008" y="0"/>
                </a:moveTo>
                <a:lnTo>
                  <a:pt x="0" y="0"/>
                </a:lnTo>
                <a:lnTo>
                  <a:pt x="1088008" y="6177967"/>
                </a:lnTo>
                <a:lnTo>
                  <a:pt x="1088008" y="0"/>
                </a:lnTo>
                <a:close/>
              </a:path>
            </a:pathLst>
          </a:custGeom>
          <a:solidFill>
            <a:srgbClr val="90C224">
              <a:alpha val="19999"/>
            </a:srgbClr>
          </a:solidFill>
        </p:spPr>
        <p:txBody>
          <a:bodyPr wrap="square" lIns="0" tIns="0" rIns="0" bIns="0" rtlCol="0"/>
          <a:lstStyle/>
          <a:p>
            <a:endParaRPr/>
          </a:p>
        </p:txBody>
      </p:sp>
      <p:sp>
        <p:nvSpPr>
          <p:cNvPr id="19" name="bg object 19"/>
          <p:cNvSpPr/>
          <p:nvPr/>
        </p:nvSpPr>
        <p:spPr>
          <a:xfrm>
            <a:off x="8931909" y="4800570"/>
            <a:ext cx="1760855" cy="2058035"/>
          </a:xfrm>
          <a:custGeom>
            <a:avLst/>
            <a:gdLst/>
            <a:ahLst/>
            <a:cxnLst/>
            <a:rect l="l" t="t" r="r" b="b"/>
            <a:pathLst>
              <a:path w="1760854" h="2058034">
                <a:moveTo>
                  <a:pt x="1760473" y="0"/>
                </a:moveTo>
                <a:lnTo>
                  <a:pt x="0" y="2057429"/>
                </a:lnTo>
                <a:lnTo>
                  <a:pt x="1760473" y="2057429"/>
                </a:lnTo>
                <a:lnTo>
                  <a:pt x="1760473" y="0"/>
                </a:lnTo>
                <a:close/>
              </a:path>
            </a:pathLst>
          </a:custGeom>
          <a:solidFill>
            <a:srgbClr val="529F1F">
              <a:alpha val="72155"/>
            </a:srgbClr>
          </a:solidFill>
        </p:spPr>
        <p:txBody>
          <a:bodyPr wrap="square" lIns="0" tIns="0" rIns="0" bIns="0" rtlCol="0"/>
          <a:lstStyle/>
          <a:p>
            <a:endParaRPr/>
          </a:p>
        </p:txBody>
      </p:sp>
      <p:sp>
        <p:nvSpPr>
          <p:cNvPr id="20" name="bg object 20"/>
          <p:cNvSpPr/>
          <p:nvPr/>
        </p:nvSpPr>
        <p:spPr>
          <a:xfrm>
            <a:off x="9337039" y="0"/>
            <a:ext cx="1355725" cy="3766820"/>
          </a:xfrm>
          <a:custGeom>
            <a:avLst/>
            <a:gdLst/>
            <a:ahLst/>
            <a:cxnLst/>
            <a:rect l="l" t="t" r="r" b="b"/>
            <a:pathLst>
              <a:path w="1355725" h="3766820">
                <a:moveTo>
                  <a:pt x="1355343" y="0"/>
                </a:moveTo>
                <a:lnTo>
                  <a:pt x="0" y="0"/>
                </a:lnTo>
                <a:lnTo>
                  <a:pt x="1355343" y="3766781"/>
                </a:lnTo>
                <a:lnTo>
                  <a:pt x="1355343" y="0"/>
                </a:lnTo>
                <a:close/>
              </a:path>
            </a:pathLst>
          </a:custGeom>
          <a:solidFill>
            <a:srgbClr val="3D7817">
              <a:alpha val="70195"/>
            </a:srgbClr>
          </a:solidFill>
        </p:spPr>
        <p:txBody>
          <a:bodyPr wrap="square" lIns="0" tIns="0" rIns="0" bIns="0" rtlCol="0"/>
          <a:lstStyle/>
          <a:p>
            <a:endParaRPr/>
          </a:p>
        </p:txBody>
      </p:sp>
      <p:sp>
        <p:nvSpPr>
          <p:cNvPr id="21" name="bg object 21"/>
          <p:cNvSpPr/>
          <p:nvPr/>
        </p:nvSpPr>
        <p:spPr>
          <a:xfrm>
            <a:off x="10371454" y="6280846"/>
            <a:ext cx="321310" cy="577215"/>
          </a:xfrm>
          <a:custGeom>
            <a:avLst/>
            <a:gdLst/>
            <a:ahLst/>
            <a:cxnLst/>
            <a:rect l="l" t="t" r="r" b="b"/>
            <a:pathLst>
              <a:path w="321309" h="577215">
                <a:moveTo>
                  <a:pt x="320927" y="0"/>
                </a:moveTo>
                <a:lnTo>
                  <a:pt x="0" y="577153"/>
                </a:lnTo>
                <a:lnTo>
                  <a:pt x="320927" y="577153"/>
                </a:lnTo>
                <a:lnTo>
                  <a:pt x="320927" y="0"/>
                </a:lnTo>
                <a:close/>
              </a:path>
            </a:pathLst>
          </a:custGeom>
          <a:solidFill>
            <a:srgbClr val="90C224">
              <a:alpha val="79998"/>
            </a:srgbClr>
          </a:solidFill>
        </p:spPr>
        <p:txBody>
          <a:bodyPr wrap="square" lIns="0" tIns="0" rIns="0" bIns="0" rtlCol="0"/>
          <a:lstStyle/>
          <a:p>
            <a:endParaRPr/>
          </a:p>
        </p:txBody>
      </p:sp>
      <p:sp>
        <p:nvSpPr>
          <p:cNvPr id="2" name="Holder 2"/>
          <p:cNvSpPr>
            <a:spLocks noGrp="1"/>
          </p:cNvSpPr>
          <p:nvPr>
            <p:ph type="title"/>
          </p:nvPr>
        </p:nvSpPr>
        <p:spPr>
          <a:xfrm>
            <a:off x="902004" y="877951"/>
            <a:ext cx="7704455" cy="741680"/>
          </a:xfrm>
          <a:prstGeom prst="rect">
            <a:avLst/>
          </a:prstGeom>
        </p:spPr>
        <p:txBody>
          <a:bodyPr wrap="square" lIns="0" tIns="0" rIns="0" bIns="0">
            <a:spAutoFit/>
          </a:bodyPr>
          <a:lstStyle>
            <a:lvl1pPr>
              <a:defRPr sz="2400" b="0" i="0">
                <a:solidFill>
                  <a:srgbClr val="90C224"/>
                </a:solidFill>
                <a:latin typeface="Arial"/>
                <a:cs typeface="Arial"/>
              </a:defRPr>
            </a:lvl1pPr>
          </a:lstStyle>
          <a:p>
            <a:endParaRPr/>
          </a:p>
        </p:txBody>
      </p:sp>
      <p:sp>
        <p:nvSpPr>
          <p:cNvPr id="3" name="Holder 3"/>
          <p:cNvSpPr>
            <a:spLocks noGrp="1"/>
          </p:cNvSpPr>
          <p:nvPr>
            <p:ph type="body" idx="1"/>
          </p:nvPr>
        </p:nvSpPr>
        <p:spPr>
          <a:xfrm>
            <a:off x="1060500" y="1829180"/>
            <a:ext cx="7170420" cy="3161665"/>
          </a:xfrm>
          <a:prstGeom prst="rect">
            <a:avLst/>
          </a:prstGeom>
        </p:spPr>
        <p:txBody>
          <a:bodyPr wrap="square" lIns="0" tIns="0" rIns="0" bIns="0">
            <a:spAutoFit/>
          </a:bodyPr>
          <a:lstStyle>
            <a:lvl1pPr>
              <a:defRPr sz="1800" b="0" i="1">
                <a:solidFill>
                  <a:srgbClr val="404040"/>
                </a:solidFill>
                <a:latin typeface="Arial"/>
                <a:cs typeface="Aria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www.hven.a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hven.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hven.a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hven.a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hven.a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33667" y="2244248"/>
            <a:ext cx="9356725" cy="2908979"/>
          </a:xfrm>
          <a:prstGeom prst="rect">
            <a:avLst/>
          </a:prstGeom>
        </p:spPr>
        <p:txBody>
          <a:bodyPr vert="horz" wrap="square" lIns="0" tIns="10582" rIns="0" bIns="0" rtlCol="0">
            <a:spAutoFit/>
          </a:bodyPr>
          <a:lstStyle/>
          <a:p>
            <a:pPr marL="154556" marR="4456" indent="-154556" algn="ctr" defTabSz="824299">
              <a:spcBef>
                <a:spcPts val="83"/>
              </a:spcBef>
              <a:tabLst>
                <a:tab pos="1102778" algn="l"/>
              </a:tabLst>
            </a:pPr>
            <a:r>
              <a:rPr lang="en-US" sz="2456" i="1" spc="-9" dirty="0">
                <a:solidFill>
                  <a:schemeClr val="tx2">
                    <a:lumMod val="75000"/>
                  </a:schemeClr>
                </a:solidFill>
              </a:rPr>
              <a:t>“High Voltage Electric </a:t>
            </a:r>
            <a:r>
              <a:rPr lang="en-US" sz="2456" spc="-9" dirty="0">
                <a:solidFill>
                  <a:schemeClr val="tx2">
                    <a:lumMod val="75000"/>
                  </a:schemeClr>
                </a:solidFill>
              </a:rPr>
              <a:t>Networks”</a:t>
            </a:r>
            <a:r>
              <a:rPr lang="hy-AM" sz="2456" b="1" i="1" spc="-4" dirty="0">
                <a:solidFill>
                  <a:srgbClr val="001F5F"/>
                </a:solidFill>
              </a:rPr>
              <a:t> </a:t>
            </a:r>
            <a:r>
              <a:rPr lang="en-US" sz="2456" b="1" i="1" spc="-4" dirty="0">
                <a:solidFill>
                  <a:srgbClr val="001F5F"/>
                </a:solidFill>
              </a:rPr>
              <a:t>CJSC</a:t>
            </a:r>
            <a:r>
              <a:rPr lang="hy-AM" sz="2456" b="1" i="1" spc="-4" dirty="0">
                <a:solidFill>
                  <a:srgbClr val="001F5F"/>
                </a:solidFill>
              </a:rPr>
              <a:t>  </a:t>
            </a:r>
            <a:br>
              <a:rPr lang="en-US" sz="2456" b="1" i="1" spc="-4" dirty="0">
                <a:solidFill>
                  <a:srgbClr val="001F5F"/>
                </a:solidFill>
              </a:rPr>
            </a:br>
            <a:r>
              <a:rPr lang="en-US" sz="2456" b="1" i="1" spc="-4" dirty="0">
                <a:solidFill>
                  <a:srgbClr val="001F5F"/>
                </a:solidFill>
              </a:rPr>
              <a:t>Projects implemented with own funds</a:t>
            </a:r>
            <a:br>
              <a:rPr lang="hy-AM" sz="2456" i="1" spc="-4" dirty="0">
                <a:solidFill>
                  <a:srgbClr val="404040"/>
                </a:solidFill>
              </a:rPr>
            </a:br>
            <a:r>
              <a:rPr lang="hy-AM" sz="2807" i="1" spc="4" dirty="0">
                <a:solidFill>
                  <a:srgbClr val="404040"/>
                </a:solidFill>
              </a:rPr>
              <a:t>  </a:t>
            </a:r>
            <a:r>
              <a:rPr lang="en-US" sz="2105" spc="-4" dirty="0">
                <a:solidFill>
                  <a:schemeClr val="tx2">
                    <a:lumMod val="75000"/>
                  </a:schemeClr>
                </a:solidFill>
              </a:rPr>
              <a:t>Rehabilitation of “Lichq”, </a:t>
            </a:r>
            <a:r>
              <a:rPr lang="en-US" sz="2105" i="1" spc="-4" dirty="0">
                <a:solidFill>
                  <a:schemeClr val="tx2">
                    <a:lumMod val="75000"/>
                  </a:schemeClr>
                </a:solidFill>
              </a:rPr>
              <a:t>“Agarak-2”</a:t>
            </a:r>
            <a:r>
              <a:rPr lang="hy-AM" sz="2105" i="1" spc="-4" dirty="0">
                <a:solidFill>
                  <a:schemeClr val="tx2">
                    <a:lumMod val="75000"/>
                  </a:schemeClr>
                </a:solidFill>
              </a:rPr>
              <a:t>,</a:t>
            </a:r>
            <a:r>
              <a:rPr lang="en-US" sz="2105" i="1" spc="-4" dirty="0">
                <a:solidFill>
                  <a:schemeClr val="tx2">
                    <a:lumMod val="75000"/>
                  </a:schemeClr>
                </a:solidFill>
              </a:rPr>
              <a:t> “</a:t>
            </a:r>
            <a:r>
              <a:rPr lang="en-US" sz="2105" i="1" spc="-4" dirty="0" err="1">
                <a:solidFill>
                  <a:schemeClr val="tx2">
                    <a:lumMod val="75000"/>
                  </a:schemeClr>
                </a:solidFill>
              </a:rPr>
              <a:t>Shinuhayr</a:t>
            </a:r>
            <a:r>
              <a:rPr lang="en-US" sz="2105" i="1" spc="-4" dirty="0">
                <a:solidFill>
                  <a:schemeClr val="tx2">
                    <a:lumMod val="75000"/>
                  </a:schemeClr>
                </a:solidFill>
              </a:rPr>
              <a:t>” substation</a:t>
            </a:r>
            <a:br>
              <a:rPr lang="hy-AM" sz="2105" i="1" spc="-9" dirty="0">
                <a:solidFill>
                  <a:schemeClr val="tx2">
                    <a:lumMod val="75000"/>
                  </a:schemeClr>
                </a:solidFill>
              </a:rPr>
            </a:br>
            <a:br>
              <a:rPr lang="hy-AM" sz="2105" i="1" spc="-9" dirty="0">
                <a:solidFill>
                  <a:schemeClr val="tx2">
                    <a:lumMod val="75000"/>
                  </a:schemeClr>
                </a:solidFill>
              </a:rPr>
            </a:br>
            <a:br>
              <a:rPr lang="hy-AM" sz="2105" i="1" spc="-9" dirty="0">
                <a:solidFill>
                  <a:schemeClr val="tx2">
                    <a:lumMod val="75000"/>
                  </a:schemeClr>
                </a:solidFill>
              </a:rPr>
            </a:br>
            <a:br>
              <a:rPr lang="hy-AM" sz="2105" i="1" spc="-9" dirty="0">
                <a:solidFill>
                  <a:schemeClr val="tx2">
                    <a:lumMod val="75000"/>
                  </a:schemeClr>
                </a:solidFill>
              </a:rPr>
            </a:br>
            <a:br>
              <a:rPr spc="-4" dirty="0"/>
            </a:br>
            <a:endParaRPr spc="-4" dirty="0"/>
          </a:p>
        </p:txBody>
      </p:sp>
      <p:sp>
        <p:nvSpPr>
          <p:cNvPr id="3" name="object 3"/>
          <p:cNvSpPr txBox="1"/>
          <p:nvPr/>
        </p:nvSpPr>
        <p:spPr>
          <a:xfrm>
            <a:off x="1670844" y="3899498"/>
            <a:ext cx="5427457" cy="281193"/>
          </a:xfrm>
          <a:prstGeom prst="rect">
            <a:avLst/>
          </a:prstGeom>
        </p:spPr>
        <p:txBody>
          <a:bodyPr vert="horz" wrap="square" lIns="0" tIns="11139" rIns="0" bIns="0" rtlCol="0">
            <a:spAutoFit/>
          </a:bodyPr>
          <a:lstStyle/>
          <a:p>
            <a:pPr marL="11139">
              <a:spcBef>
                <a:spcPts val="88"/>
              </a:spcBef>
            </a:pPr>
            <a:r>
              <a:rPr sz="1754" b="1" i="1" spc="-9" dirty="0">
                <a:solidFill>
                  <a:srgbClr val="001F5F"/>
                </a:solidFill>
                <a:latin typeface="Arial"/>
                <a:cs typeface="Arial"/>
              </a:rPr>
              <a:t>         </a:t>
            </a:r>
            <a:r>
              <a:rPr lang="en-US" sz="1754" b="1" i="1" spc="-9" dirty="0">
                <a:solidFill>
                  <a:srgbClr val="001F5F"/>
                </a:solidFill>
                <a:latin typeface="Arial"/>
                <a:cs typeface="Arial"/>
              </a:rPr>
              <a:t>     </a:t>
            </a:r>
            <a:r>
              <a:rPr sz="1754" b="1" i="1" spc="-9" dirty="0">
                <a:solidFill>
                  <a:srgbClr val="001F5F"/>
                </a:solidFill>
                <a:latin typeface="Arial"/>
                <a:cs typeface="Arial"/>
              </a:rPr>
              <a:t> </a:t>
            </a:r>
            <a:endParaRPr sz="1754" dirty="0">
              <a:latin typeface="Arial"/>
              <a:cs typeface="Arial"/>
            </a:endParaRPr>
          </a:p>
        </p:txBody>
      </p:sp>
      <p:pic>
        <p:nvPicPr>
          <p:cNvPr id="6" name="object 6"/>
          <p:cNvPicPr/>
          <p:nvPr/>
        </p:nvPicPr>
        <p:blipFill>
          <a:blip r:embed="rId2" cstate="print"/>
          <a:stretch>
            <a:fillRect/>
          </a:stretch>
        </p:blipFill>
        <p:spPr>
          <a:xfrm>
            <a:off x="3943191" y="4437494"/>
            <a:ext cx="2108743" cy="1928533"/>
          </a:xfrm>
          <a:prstGeom prst="rect">
            <a:avLst/>
          </a:prstGeom>
        </p:spPr>
      </p:pic>
      <p:pic>
        <p:nvPicPr>
          <p:cNvPr id="9" name="Рисунок 8" descr="Изображение выглядит как небо, внешний, столб, день&#10;&#10;Автоматически созданное описание">
            <a:extLst>
              <a:ext uri="{FF2B5EF4-FFF2-40B4-BE49-F238E27FC236}">
                <a16:creationId xmlns:a16="http://schemas.microsoft.com/office/drawing/2014/main" id="{418667AE-3632-B7F0-3115-0E2CD991D2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04" y="4180692"/>
            <a:ext cx="3074353" cy="2492360"/>
          </a:xfrm>
          <a:prstGeom prst="rect">
            <a:avLst/>
          </a:prstGeom>
        </p:spPr>
      </p:pic>
      <p:pic>
        <p:nvPicPr>
          <p:cNvPr id="11" name="Рисунок 10" descr="Изображение выглядит как небо, внешний, транспорт&#10;&#10;Автоматически созданное описание">
            <a:extLst>
              <a:ext uri="{FF2B5EF4-FFF2-40B4-BE49-F238E27FC236}">
                <a16:creationId xmlns:a16="http://schemas.microsoft.com/office/drawing/2014/main" id="{41473C90-DFBF-572A-45BC-2CCDF9822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4966" y="4117445"/>
            <a:ext cx="2970622" cy="2618853"/>
          </a:xfrm>
          <a:prstGeom prst="rect">
            <a:avLst/>
          </a:prstGeom>
        </p:spPr>
      </p:pic>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9798470D-D7DF-B876-BB23-37B03C486B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838" y="670347"/>
            <a:ext cx="3074353" cy="1573901"/>
          </a:xfrm>
          <a:prstGeom prst="rect">
            <a:avLst/>
          </a:prstGeom>
        </p:spPr>
      </p:pic>
    </p:spTree>
    <p:extLst>
      <p:ext uri="{BB962C8B-B14F-4D97-AF65-F5344CB8AC3E}">
        <p14:creationId xmlns:p14="http://schemas.microsoft.com/office/powerpoint/2010/main" val="2956230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3214" y="1174909"/>
            <a:ext cx="4482985" cy="443226"/>
          </a:xfrm>
          <a:prstGeom prst="rect">
            <a:avLst/>
          </a:prstGeom>
        </p:spPr>
        <p:txBody>
          <a:bodyPr vert="horz" wrap="square" lIns="0" tIns="11139" rIns="0" bIns="0" rtlCol="0">
            <a:spAutoFit/>
          </a:bodyPr>
          <a:lstStyle/>
          <a:p>
            <a:pPr marL="11139">
              <a:spcBef>
                <a:spcPts val="88"/>
              </a:spcBef>
            </a:pPr>
            <a:r>
              <a:rPr sz="2456" spc="-26" dirty="0">
                <a:solidFill>
                  <a:schemeClr val="accent3">
                    <a:lumMod val="75000"/>
                  </a:schemeClr>
                </a:solidFill>
              </a:rPr>
              <a:t>     </a:t>
            </a:r>
            <a:r>
              <a:rPr lang="en-US" sz="2807" spc="-26" dirty="0">
                <a:solidFill>
                  <a:schemeClr val="accent3">
                    <a:lumMod val="75000"/>
                  </a:schemeClr>
                </a:solidFill>
              </a:rPr>
              <a:t>Purpose of the Project</a:t>
            </a:r>
            <a:endParaRPr sz="2807" spc="-13" dirty="0">
              <a:solidFill>
                <a:schemeClr val="accent3">
                  <a:lumMod val="75000"/>
                </a:schemeClr>
              </a:solidFill>
            </a:endParaRPr>
          </a:p>
        </p:txBody>
      </p:sp>
      <p:sp>
        <p:nvSpPr>
          <p:cNvPr id="3" name="object 3"/>
          <p:cNvSpPr txBox="1"/>
          <p:nvPr/>
        </p:nvSpPr>
        <p:spPr>
          <a:xfrm>
            <a:off x="663214" y="1796017"/>
            <a:ext cx="7011974" cy="3557437"/>
          </a:xfrm>
          <a:prstGeom prst="rect">
            <a:avLst/>
          </a:prstGeom>
        </p:spPr>
        <p:txBody>
          <a:bodyPr vert="horz" wrap="square" lIns="0" tIns="121972" rIns="0" bIns="0" rtlCol="0">
            <a:spAutoFit/>
          </a:bodyPr>
          <a:lstStyle/>
          <a:p>
            <a:pPr marL="11139">
              <a:spcBef>
                <a:spcPts val="960"/>
              </a:spcBef>
              <a:tabLst>
                <a:tab pos="311340" algn="l"/>
              </a:tabLst>
            </a:pPr>
            <a:r>
              <a:rPr spc="-132" dirty="0">
                <a:solidFill>
                  <a:srgbClr val="90C225"/>
                </a:solidFill>
                <a:latin typeface="Lucida Sans Unicode"/>
                <a:cs typeface="Lucida Sans Unicode"/>
              </a:rPr>
              <a:t>▶	</a:t>
            </a:r>
            <a:r>
              <a:rPr lang="en-US" spc="-4" dirty="0">
                <a:solidFill>
                  <a:srgbClr val="404040"/>
                </a:solidFill>
                <a:latin typeface="Arial"/>
                <a:cs typeface="Arial"/>
              </a:rPr>
              <a:t> Improve the efficiency of Armenia's energy system</a:t>
            </a:r>
            <a:endParaRPr dirty="0">
              <a:latin typeface="Arial"/>
              <a:cs typeface="Arial"/>
            </a:endParaRPr>
          </a:p>
          <a:p>
            <a:pPr marL="11139">
              <a:spcBef>
                <a:spcPts val="872"/>
              </a:spcBef>
              <a:tabLst>
                <a:tab pos="311340" algn="l"/>
              </a:tabLst>
            </a:pPr>
            <a:r>
              <a:rPr spc="-132" dirty="0">
                <a:solidFill>
                  <a:srgbClr val="90C225"/>
                </a:solidFill>
                <a:latin typeface="Lucida Sans Unicode"/>
                <a:cs typeface="Lucida Sans Unicode"/>
              </a:rPr>
              <a:t>▶	</a:t>
            </a:r>
            <a:r>
              <a:rPr lang="en-US" spc="-4" dirty="0">
                <a:solidFill>
                  <a:srgbClr val="404040"/>
                </a:solidFill>
                <a:latin typeface="Arial"/>
                <a:cs typeface="Arial"/>
              </a:rPr>
              <a:t>Increase the efficiency of the internal power grid</a:t>
            </a:r>
          </a:p>
          <a:p>
            <a:pPr marL="11139">
              <a:spcBef>
                <a:spcPts val="872"/>
              </a:spcBef>
              <a:tabLst>
                <a:tab pos="311340" algn="l"/>
              </a:tabLst>
            </a:pPr>
            <a:r>
              <a:rPr spc="-132" dirty="0">
                <a:solidFill>
                  <a:srgbClr val="90C225"/>
                </a:solidFill>
                <a:latin typeface="Lucida Sans Unicode"/>
                <a:cs typeface="Lucida Sans Unicode"/>
              </a:rPr>
              <a:t>▶	</a:t>
            </a:r>
            <a:r>
              <a:rPr lang="en-US" spc="-4" dirty="0">
                <a:solidFill>
                  <a:srgbClr val="404040"/>
                </a:solidFill>
                <a:latin typeface="Arial"/>
                <a:cs typeface="Arial"/>
              </a:rPr>
              <a:t>Minimize power transmission losses </a:t>
            </a:r>
            <a:endParaRPr dirty="0">
              <a:latin typeface="Arial"/>
              <a:cs typeface="Arial"/>
            </a:endParaRPr>
          </a:p>
          <a:p>
            <a:pPr marL="311897" marR="4456" indent="-300758">
              <a:spcBef>
                <a:spcPts val="881"/>
              </a:spcBef>
              <a:tabLst>
                <a:tab pos="311340" algn="l"/>
              </a:tabLst>
            </a:pPr>
            <a:r>
              <a:rPr spc="-132" dirty="0">
                <a:solidFill>
                  <a:srgbClr val="90C225"/>
                </a:solidFill>
                <a:latin typeface="Lucida Sans Unicode"/>
                <a:cs typeface="Lucida Sans Unicode"/>
              </a:rPr>
              <a:t>▶	</a:t>
            </a:r>
            <a:r>
              <a:rPr lang="en-US" spc="-4" dirty="0">
                <a:solidFill>
                  <a:srgbClr val="404040"/>
                </a:solidFill>
                <a:latin typeface="Arial"/>
                <a:cs typeface="Arial"/>
              </a:rPr>
              <a:t>Increase the reliability of electricity supply to consumers in the region</a:t>
            </a:r>
            <a:endParaRPr dirty="0">
              <a:latin typeface="Arial"/>
              <a:cs typeface="Arial"/>
            </a:endParaRPr>
          </a:p>
          <a:p>
            <a:pPr marL="11139">
              <a:spcBef>
                <a:spcPts val="872"/>
              </a:spcBef>
              <a:tabLst>
                <a:tab pos="311340" algn="l"/>
              </a:tabLst>
            </a:pPr>
            <a:r>
              <a:rPr spc="-132" dirty="0">
                <a:solidFill>
                  <a:srgbClr val="90C225"/>
                </a:solidFill>
                <a:latin typeface="Lucida Sans Unicode"/>
                <a:cs typeface="Lucida Sans Unicode"/>
              </a:rPr>
              <a:t>▶	</a:t>
            </a:r>
            <a:r>
              <a:rPr lang="en-US" dirty="0">
                <a:solidFill>
                  <a:srgbClr val="404040"/>
                </a:solidFill>
                <a:latin typeface="Arial"/>
                <a:cs typeface="Arial"/>
              </a:rPr>
              <a:t>Support the sustainable economic development of the republic</a:t>
            </a:r>
            <a:endParaRPr dirty="0">
              <a:latin typeface="Arial"/>
              <a:cs typeface="Arial"/>
            </a:endParaRPr>
          </a:p>
          <a:p>
            <a:pPr marL="311897" marR="776957" indent="-300758">
              <a:lnSpc>
                <a:spcPct val="150000"/>
              </a:lnSpc>
              <a:spcBef>
                <a:spcPts val="881"/>
              </a:spcBef>
              <a:tabLst>
                <a:tab pos="311340" algn="l"/>
              </a:tabLst>
            </a:pPr>
            <a:r>
              <a:rPr spc="-132" dirty="0">
                <a:solidFill>
                  <a:srgbClr val="90C225"/>
                </a:solidFill>
                <a:latin typeface="Lucida Sans Unicode"/>
                <a:cs typeface="Lucida Sans Unicode"/>
              </a:rPr>
              <a:t>▶	</a:t>
            </a:r>
            <a:r>
              <a:rPr spc="-132" dirty="0">
                <a:solidFill>
                  <a:srgbClr val="404040"/>
                </a:solidFill>
                <a:latin typeface="Arial"/>
                <a:cs typeface="Arial"/>
              </a:rPr>
              <a:t> </a:t>
            </a:r>
            <a:r>
              <a:rPr lang="en-US" dirty="0">
                <a:solidFill>
                  <a:srgbClr val="404040"/>
                </a:solidFill>
                <a:latin typeface="Arial"/>
                <a:cs typeface="Arial"/>
              </a:rPr>
              <a:t>Promote reliable, flexible and mutually beneficial cross-border exchanges of electricity between the energy systems of Armenia and Iran</a:t>
            </a:r>
            <a:endParaRPr dirty="0">
              <a:latin typeface="Arial"/>
              <a:cs typeface="Arial"/>
            </a:endParaRPr>
          </a:p>
        </p:txBody>
      </p:sp>
      <p:sp>
        <p:nvSpPr>
          <p:cNvPr id="5" name="object 5"/>
          <p:cNvSpPr txBox="1"/>
          <p:nvPr/>
        </p:nvSpPr>
        <p:spPr>
          <a:xfrm>
            <a:off x="241300" y="7286625"/>
            <a:ext cx="1054302" cy="126505"/>
          </a:xfrm>
          <a:prstGeom prst="rect">
            <a:avLst/>
          </a:prstGeom>
        </p:spPr>
        <p:txBody>
          <a:bodyPr vert="horz" wrap="square" lIns="0" tIns="5013" rIns="0" bIns="0" rtlCol="0">
            <a:spAutoFit/>
          </a:bodyPr>
          <a:lstStyle/>
          <a:p>
            <a:pPr marL="11139">
              <a:spcBef>
                <a:spcPts val="39"/>
              </a:spcBef>
            </a:pPr>
            <a:r>
              <a:rPr sz="789" spc="-4" dirty="0">
                <a:solidFill>
                  <a:srgbClr val="888888"/>
                </a:solidFill>
                <a:latin typeface="Trebuchet MS"/>
                <a:cs typeface="Trebuchet MS"/>
                <a:hlinkClick r:id="rId3"/>
              </a:rPr>
              <a:t>http://www.hven.am/</a:t>
            </a:r>
            <a:endParaRPr sz="789">
              <a:latin typeface="Trebuchet MS"/>
              <a:cs typeface="Trebuchet MS"/>
            </a:endParaRPr>
          </a:p>
        </p:txBody>
      </p:sp>
      <p:pic>
        <p:nvPicPr>
          <p:cNvPr id="4" name="object 15">
            <a:extLst>
              <a:ext uri="{FF2B5EF4-FFF2-40B4-BE49-F238E27FC236}">
                <a16:creationId xmlns:a16="http://schemas.microsoft.com/office/drawing/2014/main" id="{AF8FA165-1344-67F9-CF99-EA0F33C54F1C}"/>
              </a:ext>
            </a:extLst>
          </p:cNvPr>
          <p:cNvPicPr/>
          <p:nvPr/>
        </p:nvPicPr>
        <p:blipFill>
          <a:blip r:embed="rId4" cstate="print"/>
          <a:stretch>
            <a:fillRect/>
          </a:stretch>
        </p:blipFill>
        <p:spPr>
          <a:xfrm>
            <a:off x="5480367" y="5073750"/>
            <a:ext cx="1470343" cy="1403509"/>
          </a:xfrm>
          <a:prstGeom prst="rect">
            <a:avLst/>
          </a:prstGeom>
        </p:spPr>
      </p:pic>
    </p:spTree>
    <p:extLst>
      <p:ext uri="{BB962C8B-B14F-4D97-AF65-F5344CB8AC3E}">
        <p14:creationId xmlns:p14="http://schemas.microsoft.com/office/powerpoint/2010/main" val="1682092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A93B1A-D6B6-9FF2-430D-BCC30821E22E}"/>
              </a:ext>
            </a:extLst>
          </p:cNvPr>
          <p:cNvSpPr>
            <a:spLocks noGrp="1"/>
          </p:cNvSpPr>
          <p:nvPr>
            <p:ph type="title"/>
          </p:nvPr>
        </p:nvSpPr>
        <p:spPr>
          <a:xfrm>
            <a:off x="802005" y="974408"/>
            <a:ext cx="9364408" cy="431978"/>
          </a:xfrm>
        </p:spPr>
        <p:txBody>
          <a:bodyPr/>
          <a:lstStyle/>
          <a:p>
            <a:r>
              <a:rPr lang="hy-AM" sz="2105" dirty="0">
                <a:solidFill>
                  <a:srgbClr val="000000"/>
                </a:solidFill>
                <a:latin typeface="GHEA Grapalat" panose="02000506050000020003" pitchFamily="50" charset="0"/>
                <a:ea typeface="Times New Roman" panose="02020603050405020304" pitchFamily="18" charset="0"/>
              </a:rPr>
              <a:t>      </a:t>
            </a:r>
            <a:r>
              <a:rPr lang="hy-AM"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220/110/35 </a:t>
            </a:r>
            <a:r>
              <a:rPr lang="en-US"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kV </a:t>
            </a:r>
            <a:r>
              <a:rPr lang="hy-AM" sz="2105" dirty="0">
                <a:solidFill>
                  <a:srgbClr val="000000"/>
                </a:solidFill>
                <a:latin typeface="GHEA Grapalat" panose="02000506050000020003" pitchFamily="50" charset="0"/>
                <a:ea typeface="Times New Roman" panose="02020603050405020304" pitchFamily="18" charset="0"/>
              </a:rPr>
              <a:t> </a:t>
            </a:r>
            <a:r>
              <a:rPr lang="en-US" sz="2807"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“Lichq”</a:t>
            </a:r>
            <a:r>
              <a:rPr lang="hy-AM" sz="2807"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en-US" sz="2807" dirty="0">
                <a:solidFill>
                  <a:schemeClr val="accent3">
                    <a:lumMod val="75000"/>
                  </a:schemeClr>
                </a:solidFill>
                <a:latin typeface="Arial" panose="020B0604020202020204" pitchFamily="34" charset="0"/>
                <a:ea typeface="Times New Roman" panose="02020603050405020304" pitchFamily="18" charset="0"/>
                <a:cs typeface="Arial" panose="020B0604020202020204" pitchFamily="34" charset="0"/>
              </a:rPr>
              <a:t>substation</a:t>
            </a:r>
            <a:endParaRPr lang="ru-RU" sz="2807" dirty="0">
              <a:solidFill>
                <a:schemeClr val="accent3">
                  <a:lumMod val="7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56907C3-B161-99E1-6ABB-391C43C59592}"/>
              </a:ext>
            </a:extLst>
          </p:cNvPr>
          <p:cNvSpPr txBox="1"/>
          <p:nvPr/>
        </p:nvSpPr>
        <p:spPr>
          <a:xfrm>
            <a:off x="794410" y="1495425"/>
            <a:ext cx="9104579" cy="6181692"/>
          </a:xfrm>
          <a:prstGeom prst="rect">
            <a:avLst/>
          </a:prstGeom>
          <a:noFill/>
        </p:spPr>
        <p:txBody>
          <a:bodyPr wrap="square">
            <a:spAutoFit/>
          </a:bodyPr>
          <a:lstStyle/>
          <a:p>
            <a:pPr marL="311897" marR="677818" indent="-300758" algn="just">
              <a:spcBef>
                <a:spcPts val="430"/>
              </a:spcBef>
              <a:tabLst>
                <a:tab pos="311340" algn="l"/>
              </a:tabLst>
            </a:pPr>
            <a:r>
              <a:rPr lang="hy-AM" sz="1316" spc="-132" dirty="0">
                <a:solidFill>
                  <a:srgbClr val="90C225"/>
                </a:solidFill>
                <a:latin typeface="Arial" panose="020B0604020202020204" pitchFamily="34" charset="0"/>
                <a:cs typeface="Arial" panose="020B0604020202020204" pitchFamily="34" charset="0"/>
              </a:rPr>
              <a:t>▶ </a:t>
            </a:r>
            <a:r>
              <a:rPr lang="en-US" sz="1403" spc="-18" dirty="0">
                <a:solidFill>
                  <a:schemeClr val="tx1"/>
                </a:solidFill>
                <a:latin typeface="Arial" panose="020B0604020202020204" pitchFamily="34" charset="0"/>
                <a:cs typeface="Arial" panose="020B0604020202020204" pitchFamily="34" charset="0"/>
              </a:rPr>
              <a:t>Contract price </a:t>
            </a:r>
            <a:r>
              <a:rPr lang="hy-AM" sz="1316" dirty="0">
                <a:latin typeface="Arial" panose="020B0604020202020204" pitchFamily="34" charset="0"/>
                <a:cs typeface="Arial" panose="020B0604020202020204" pitchFamily="34" charset="0"/>
              </a:rPr>
              <a:t>–</a:t>
            </a:r>
            <a:r>
              <a:rPr lang="hy-AM" sz="1316" spc="-4" dirty="0">
                <a:latin typeface="Arial" panose="020B0604020202020204" pitchFamily="34" charset="0"/>
                <a:cs typeface="Arial" panose="020B0604020202020204" pitchFamily="34" charset="0"/>
              </a:rPr>
              <a:t> </a:t>
            </a:r>
            <a:r>
              <a:rPr lang="en-US" sz="1316" spc="-4" dirty="0">
                <a:latin typeface="Arial" panose="020B0604020202020204" pitchFamily="34" charset="0"/>
                <a:cs typeface="Arial" panose="020B0604020202020204" pitchFamily="34" charset="0"/>
              </a:rPr>
              <a:t>USD </a:t>
            </a:r>
            <a:r>
              <a:rPr lang="hy-AM" sz="1316" spc="-4" dirty="0">
                <a:latin typeface="Arial" panose="020B0604020202020204" pitchFamily="34" charset="0"/>
                <a:cs typeface="Arial" panose="020B0604020202020204" pitchFamily="34" charset="0"/>
              </a:rPr>
              <a:t>10,629,120․0</a:t>
            </a:r>
            <a:r>
              <a:rPr lang="hy-AM" sz="1316" dirty="0">
                <a:latin typeface="Arial" panose="020B0604020202020204" pitchFamily="34" charset="0"/>
                <a:cs typeface="Arial" panose="020B0604020202020204" pitchFamily="34" charset="0"/>
              </a:rPr>
              <a:t> </a:t>
            </a:r>
            <a:endParaRPr lang="en-US" sz="1316" dirty="0">
              <a:latin typeface="Arial" panose="020B0604020202020204" pitchFamily="34" charset="0"/>
              <a:cs typeface="Arial" panose="020B0604020202020204" pitchFamily="34" charset="0"/>
            </a:endParaRPr>
          </a:p>
          <a:p>
            <a:pPr marL="311897" marR="677818" indent="-300758" algn="just">
              <a:spcBef>
                <a:spcPts val="430"/>
              </a:spcBef>
              <a:tabLst>
                <a:tab pos="311340" algn="l"/>
              </a:tabLst>
            </a:pPr>
            <a:r>
              <a:rPr lang="hy-AM" sz="1316" spc="-132" dirty="0">
                <a:solidFill>
                  <a:srgbClr val="90C225"/>
                </a:solidFill>
                <a:latin typeface="Arial" panose="020B0604020202020204" pitchFamily="34" charset="0"/>
                <a:cs typeface="Arial" panose="020B0604020202020204" pitchFamily="34" charset="0"/>
              </a:rPr>
              <a:t>▶ </a:t>
            </a:r>
            <a:r>
              <a:rPr lang="en-US" sz="1316" spc="-4" dirty="0">
                <a:latin typeface="Arial" panose="020B0604020202020204" pitchFamily="34" charset="0"/>
                <a:cs typeface="Arial" panose="020B0604020202020204" pitchFamily="34" charset="0"/>
              </a:rPr>
              <a:t>Financing company </a:t>
            </a:r>
            <a:r>
              <a:rPr lang="hy-AM" sz="1316" spc="-4" dirty="0">
                <a:latin typeface="Arial" panose="020B0604020202020204" pitchFamily="34" charset="0"/>
                <a:cs typeface="Arial" panose="020B0604020202020204" pitchFamily="34" charset="0"/>
              </a:rPr>
              <a:t>– </a:t>
            </a:r>
            <a:r>
              <a:rPr lang="en-US" sz="1403" spc="-4" dirty="0">
                <a:latin typeface="Arial" panose="020B0604020202020204" pitchFamily="34" charset="0"/>
                <a:cs typeface="Arial" panose="020B0604020202020204" pitchFamily="34" charset="0"/>
              </a:rPr>
              <a:t>“High Voltage Electrical Networks” CJSC</a:t>
            </a:r>
            <a:r>
              <a:rPr lang="hy-AM" sz="1403" spc="-4" dirty="0">
                <a:latin typeface="Arial" panose="020B0604020202020204" pitchFamily="34" charset="0"/>
                <a:cs typeface="Arial" panose="020B0604020202020204" pitchFamily="34" charset="0"/>
              </a:rPr>
              <a:t> </a:t>
            </a:r>
          </a:p>
          <a:p>
            <a:pPr algn="just">
              <a:lnSpc>
                <a:spcPct val="150000"/>
              </a:lnSpc>
            </a:pPr>
            <a:r>
              <a:rPr lang="hy-AM" sz="1403" spc="-132" dirty="0">
                <a:solidFill>
                  <a:srgbClr val="90C225"/>
                </a:solidFill>
                <a:latin typeface="Arial" panose="020B0604020202020204" pitchFamily="34" charset="0"/>
                <a:cs typeface="Arial" panose="020B0604020202020204" pitchFamily="34" charset="0"/>
              </a:rPr>
              <a:t> ▶ </a:t>
            </a:r>
            <a:r>
              <a:rPr lang="en-US" sz="1403" spc="-9" dirty="0">
                <a:latin typeface="Arial" panose="020B0604020202020204" pitchFamily="34" charset="0"/>
                <a:cs typeface="Arial" panose="020B0604020202020204" pitchFamily="34" charset="0"/>
              </a:rPr>
              <a:t>Contractor </a:t>
            </a:r>
            <a:r>
              <a:rPr lang="hy-AM" sz="1403" b="1" spc="-9" dirty="0">
                <a:latin typeface="Arial" panose="020B0604020202020204" pitchFamily="34" charset="0"/>
                <a:cs typeface="Arial" panose="020B0604020202020204" pitchFamily="34" charset="0"/>
              </a:rPr>
              <a:t>-  </a:t>
            </a:r>
            <a:r>
              <a:rPr lang="en-US" sz="1403" dirty="0">
                <a:latin typeface="Arial" panose="020B0604020202020204" pitchFamily="34" charset="0"/>
                <a:ea typeface="Calibri" panose="020F0502020204030204" pitchFamily="34" charset="0"/>
                <a:cs typeface="Arial" panose="020B0604020202020204" pitchFamily="34" charset="0"/>
              </a:rPr>
              <a:t>“</a:t>
            </a:r>
            <a:r>
              <a:rPr lang="en-US" sz="1403" dirty="0" err="1">
                <a:latin typeface="Arial" panose="020B0604020202020204" pitchFamily="34" charset="0"/>
                <a:ea typeface="Calibri" panose="020F0502020204030204" pitchFamily="34" charset="0"/>
                <a:cs typeface="Arial" panose="020B0604020202020204" pitchFamily="34" charset="0"/>
              </a:rPr>
              <a:t>Kaskad</a:t>
            </a:r>
            <a:r>
              <a:rPr lang="en-US" sz="1403" dirty="0">
                <a:latin typeface="Arial" panose="020B0604020202020204" pitchFamily="34" charset="0"/>
                <a:ea typeface="Calibri" panose="020F0502020204030204" pitchFamily="34" charset="0"/>
                <a:cs typeface="Arial" panose="020B0604020202020204" pitchFamily="34" charset="0"/>
              </a:rPr>
              <a:t> </a:t>
            </a:r>
            <a:r>
              <a:rPr lang="en-US" sz="1403" dirty="0" err="1">
                <a:latin typeface="Arial" panose="020B0604020202020204" pitchFamily="34" charset="0"/>
                <a:ea typeface="Calibri" panose="020F0502020204030204" pitchFamily="34" charset="0"/>
                <a:cs typeface="Arial" panose="020B0604020202020204" pitchFamily="34" charset="0"/>
              </a:rPr>
              <a:t>Energo</a:t>
            </a:r>
            <a:r>
              <a:rPr lang="en-US" sz="1403" dirty="0">
                <a:latin typeface="Arial" panose="020B0604020202020204" pitchFamily="34" charset="0"/>
                <a:ea typeface="Calibri" panose="020F0502020204030204" pitchFamily="34" charset="0"/>
                <a:cs typeface="Arial" panose="020B0604020202020204" pitchFamily="34" charset="0"/>
              </a:rPr>
              <a:t>” LLC</a:t>
            </a:r>
            <a:endParaRPr lang="hy-AM" sz="1403" spc="-105" dirty="0">
              <a:solidFill>
                <a:srgbClr val="90C225"/>
              </a:solidFill>
              <a:latin typeface="Arial"/>
              <a:cs typeface="Lucida Sans Unicode"/>
            </a:endParaRPr>
          </a:p>
          <a:p>
            <a:pPr algn="just">
              <a:lnSpc>
                <a:spcPct val="150000"/>
              </a:lnSpc>
            </a:pPr>
            <a:r>
              <a:rPr lang="en-US" sz="1316" dirty="0">
                <a:solidFill>
                  <a:srgbClr val="000000"/>
                </a:solidFill>
                <a:latin typeface="Arial" panose="020B0604020202020204" pitchFamily="34" charset="0"/>
                <a:ea typeface="Times New Roman" panose="02020603050405020304" pitchFamily="18" charset="0"/>
                <a:cs typeface="Arial" panose="020B0604020202020204" pitchFamily="34" charset="0"/>
              </a:rPr>
              <a:t>The rehabilitation of “</a:t>
            </a:r>
            <a:r>
              <a:rPr lang="en-US" sz="1316"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Litchq</a:t>
            </a:r>
            <a:r>
              <a:rPr lang="en-US" sz="1316"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hy-AM" sz="1316" dirty="0">
                <a:solidFill>
                  <a:srgbClr val="000000"/>
                </a:solidFill>
                <a:latin typeface="Arial" panose="020B0604020202020204" pitchFamily="34" charset="0"/>
                <a:ea typeface="Times New Roman" panose="02020603050405020304" pitchFamily="18" charset="0"/>
                <a:cs typeface="Arial" panose="020B0604020202020204" pitchFamily="34" charset="0"/>
              </a:rPr>
              <a:t>220/110/35</a:t>
            </a:r>
            <a:r>
              <a:rPr lang="en-US" sz="1316" dirty="0">
                <a:solidFill>
                  <a:srgbClr val="000000"/>
                </a:solidFill>
                <a:latin typeface="Arial" panose="020B0604020202020204" pitchFamily="34" charset="0"/>
                <a:ea typeface="Times New Roman" panose="02020603050405020304" pitchFamily="18" charset="0"/>
                <a:cs typeface="Arial" panose="020B0604020202020204" pitchFamily="34" charset="0"/>
              </a:rPr>
              <a:t> substation is planned to be completed during the first quarter of </a:t>
            </a:r>
            <a:r>
              <a:rPr lang="hy-AM" sz="1316" dirty="0">
                <a:solidFill>
                  <a:srgbClr val="000000"/>
                </a:solidFill>
                <a:latin typeface="Arial" panose="020B0604020202020204" pitchFamily="34" charset="0"/>
                <a:ea typeface="Times New Roman" panose="02020603050405020304" pitchFamily="18" charset="0"/>
                <a:cs typeface="Arial" panose="020B0604020202020204" pitchFamily="34" charset="0"/>
              </a:rPr>
              <a:t>202</a:t>
            </a:r>
            <a:r>
              <a:rPr lang="en-US" sz="1316" dirty="0">
                <a:solidFill>
                  <a:srgbClr val="000000"/>
                </a:solidFill>
                <a:latin typeface="Arial" panose="020B0604020202020204" pitchFamily="34" charset="0"/>
                <a:ea typeface="Times New Roman" panose="02020603050405020304" pitchFamily="18" charset="0"/>
                <a:cs typeface="Arial" panose="020B0604020202020204" pitchFamily="34" charset="0"/>
              </a:rPr>
              <a:t>3</a:t>
            </a:r>
            <a:endParaRPr lang="hy-AM" sz="1316"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hy-AM" sz="1316" b="1" dirty="0">
                <a:latin typeface="Arial" panose="020B0604020202020204" pitchFamily="34" charset="0"/>
                <a:ea typeface="Calibri" panose="020F0502020204030204" pitchFamily="34" charset="0"/>
                <a:cs typeface="Arial" panose="020B0604020202020204" pitchFamily="34" charset="0"/>
              </a:rPr>
              <a:t>                                                                                                </a:t>
            </a:r>
            <a:r>
              <a:rPr lang="en-US" sz="1316" b="1" dirty="0">
                <a:latin typeface="Arial" panose="020B0604020202020204" pitchFamily="34" charset="0"/>
                <a:ea typeface="Calibri" panose="020F0502020204030204" pitchFamily="34" charset="0"/>
                <a:cs typeface="Arial" panose="020B0604020202020204" pitchFamily="34" charset="0"/>
              </a:rPr>
              <a:t>Implemented works</a:t>
            </a:r>
            <a:r>
              <a:rPr lang="hy-AM" sz="1316" dirty="0">
                <a:latin typeface="Arial" panose="020B0604020202020204" pitchFamily="34" charset="0"/>
                <a:ea typeface="Calibri" panose="020F0502020204030204" pitchFamily="34" charset="0"/>
                <a:cs typeface="Arial" panose="020B0604020202020204" pitchFamily="34" charset="0"/>
              </a:rPr>
              <a:t>                                   </a:t>
            </a:r>
          </a:p>
          <a:p>
            <a:pPr>
              <a:lnSpc>
                <a:spcPct val="150000"/>
              </a:lnSpc>
            </a:pPr>
            <a:r>
              <a:rPr lang="hy-AM" sz="1316" spc="-132" dirty="0">
                <a:solidFill>
                  <a:srgbClr val="90C225"/>
                </a:solidFill>
                <a:latin typeface="Arial" panose="020B0604020202020204" pitchFamily="34" charset="0"/>
                <a:cs typeface="Arial" panose="020B0604020202020204" pitchFamily="34" charset="0"/>
              </a:rPr>
              <a:t>                                                                                                                                          </a:t>
            </a:r>
            <a:r>
              <a:rPr lang="en-US" sz="1316" spc="-132" dirty="0">
                <a:solidFill>
                  <a:srgbClr val="90C225"/>
                </a:solidFill>
                <a:latin typeface="Arial" panose="020B060402020202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 </a:t>
            </a:r>
            <a:r>
              <a:rPr lang="en-US" sz="1316" spc="-132" dirty="0">
                <a:solidFill>
                  <a:srgbClr val="90C225"/>
                </a:solidFill>
                <a:latin typeface="Arial" panose="020B0604020202020204" pitchFamily="34" charset="0"/>
                <a:cs typeface="Arial" panose="020B0604020202020204" pitchFamily="34" charset="0"/>
              </a:rPr>
              <a:t>  </a:t>
            </a:r>
            <a:r>
              <a:rPr lang="en-US" sz="1316" spc="-132" dirty="0">
                <a:latin typeface="Arial" panose="020B0604020202020204" pitchFamily="34" charset="0"/>
                <a:cs typeface="Arial" panose="020B0604020202020204" pitchFamily="34" charset="0"/>
              </a:rPr>
              <a:t>new</a:t>
            </a:r>
            <a:r>
              <a:rPr lang="hy-AM" sz="1316" spc="-132" dirty="0">
                <a:solidFill>
                  <a:srgbClr val="90C225"/>
                </a:solidFill>
                <a:latin typeface="Arial" panose="020B0604020202020204" pitchFamily="34" charset="0"/>
                <a:cs typeface="Arial" panose="020B0604020202020204" pitchFamily="34" charset="0"/>
              </a:rPr>
              <a:t> </a:t>
            </a:r>
            <a:r>
              <a:rPr lang="en-US" sz="1316" spc="-132" dirty="0">
                <a:solidFill>
                  <a:srgbClr val="90C225"/>
                </a:solidFill>
                <a:latin typeface="Arial" panose="020B0604020202020204" pitchFamily="34" charset="0"/>
                <a:cs typeface="Arial" panose="020B0604020202020204" pitchFamily="34" charset="0"/>
              </a:rPr>
              <a:t> </a:t>
            </a:r>
            <a:r>
              <a:rPr lang="en-US" sz="1316" spc="-132" dirty="0">
                <a:latin typeface="Arial" panose="020B0604020202020204" pitchFamily="34" charset="0"/>
                <a:cs typeface="Arial" panose="020B0604020202020204" pitchFamily="34" charset="0"/>
              </a:rPr>
              <a:t>2 X </a:t>
            </a:r>
            <a:r>
              <a:rPr lang="hy-AM" sz="1316" dirty="0">
                <a:latin typeface="Arial" panose="020B0604020202020204" pitchFamily="34" charset="0"/>
                <a:ea typeface="Calibri" panose="020F0502020204030204" pitchFamily="34" charset="0"/>
                <a:cs typeface="Arial" panose="020B0604020202020204" pitchFamily="34" charset="0"/>
              </a:rPr>
              <a:t>125</a:t>
            </a:r>
            <a:r>
              <a:rPr lang="en-US" sz="1316" dirty="0">
                <a:latin typeface="Arial" panose="020B0604020202020204" pitchFamily="34" charset="0"/>
                <a:ea typeface="Calibri" panose="020F0502020204030204" pitchFamily="34" charset="0"/>
                <a:cs typeface="Arial" panose="020B0604020202020204" pitchFamily="34" charset="0"/>
              </a:rPr>
              <a:t>MWA Autotransformers were installed</a:t>
            </a:r>
            <a:endParaRPr lang="hy-AM" sz="1316" dirty="0">
              <a:latin typeface="Arial" panose="020B0604020202020204" pitchFamily="34" charset="0"/>
              <a:ea typeface="Calibri" panose="020F0502020204030204" pitchFamily="34" charset="0"/>
              <a:cs typeface="Arial" panose="020B0604020202020204" pitchFamily="34" charset="0"/>
            </a:endParaRPr>
          </a:p>
          <a:p>
            <a:pPr indent="394327" algn="just">
              <a:spcAft>
                <a:spcPts val="702"/>
              </a:spcAft>
            </a:pPr>
            <a:r>
              <a:rPr lang="hy-AM" sz="1316" dirty="0">
                <a:latin typeface="Arial" panose="020B0604020202020204" pitchFamily="34" charset="0"/>
                <a:ea typeface="Calibri" panose="020F0502020204030204" pitchFamily="34" charset="0"/>
                <a:cs typeface="Arial" panose="020B0604020202020204" pitchFamily="34" charset="0"/>
              </a:rPr>
              <a:t> </a:t>
            </a:r>
            <a:r>
              <a:rPr lang="en-US" sz="1316" dirty="0">
                <a:latin typeface="Arial" panose="020B0604020202020204" pitchFamily="34" charset="0"/>
                <a:ea typeface="Calibri" panose="020F050202020403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a:t>
            </a:r>
            <a:r>
              <a:rPr lang="en-US" sz="1316" spc="-132" dirty="0">
                <a:solidFill>
                  <a:srgbClr val="90C225"/>
                </a:solidFill>
                <a:latin typeface="Arial" panose="020B060402020202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 </a:t>
            </a:r>
            <a:r>
              <a:rPr lang="en-US" sz="1316" spc="-132" dirty="0">
                <a:latin typeface="Arial" panose="020B0604020202020204" pitchFamily="34" charset="0"/>
                <a:cs typeface="Arial" panose="020B0604020202020204" pitchFamily="34" charset="0"/>
              </a:rPr>
              <a:t>2</a:t>
            </a:r>
            <a:r>
              <a:rPr lang="hy-AM" sz="1316" spc="-132" dirty="0">
                <a:latin typeface="Arial" panose="020B0604020202020204" pitchFamily="34" charset="0"/>
                <a:cs typeface="Arial" panose="020B0604020202020204" pitchFamily="34" charset="0"/>
              </a:rPr>
              <a:t> </a:t>
            </a:r>
            <a:r>
              <a:rPr lang="en-US" sz="1316" spc="-132" dirty="0">
                <a:latin typeface="Arial" panose="020B0604020202020204" pitchFamily="34" charset="0"/>
                <a:cs typeface="Arial" panose="020B0604020202020204" pitchFamily="34" charset="0"/>
              </a:rPr>
              <a:t>X </a:t>
            </a:r>
            <a:r>
              <a:rPr lang="hy-AM" sz="1316" dirty="0">
                <a:latin typeface="Arial" panose="020B0604020202020204" pitchFamily="34" charset="0"/>
                <a:ea typeface="Calibri" panose="020F0502020204030204" pitchFamily="34" charset="0"/>
                <a:cs typeface="Arial" panose="020B0604020202020204" pitchFamily="34" charset="0"/>
              </a:rPr>
              <a:t>35/35</a:t>
            </a:r>
            <a:r>
              <a:rPr lang="en-US" sz="1316" dirty="0">
                <a:latin typeface="Arial" panose="020B0604020202020204" pitchFamily="34" charset="0"/>
                <a:ea typeface="Calibri" panose="020F0502020204030204" pitchFamily="34" charset="0"/>
                <a:cs typeface="Arial" panose="020B0604020202020204" pitchFamily="34" charset="0"/>
              </a:rPr>
              <a:t> kV new boost transformers</a:t>
            </a:r>
            <a:r>
              <a:rPr lang="hy-AM" sz="1316" dirty="0">
                <a:latin typeface="Arial" panose="020B0604020202020204" pitchFamily="34" charset="0"/>
                <a:ea typeface="Calibri" panose="020F0502020204030204" pitchFamily="34" charset="0"/>
                <a:cs typeface="Arial" panose="020B0604020202020204" pitchFamily="34" charset="0"/>
              </a:rPr>
              <a:t> </a:t>
            </a:r>
            <a:endParaRPr lang="en-US" sz="1316" dirty="0">
              <a:latin typeface="Arial" panose="020B0604020202020204" pitchFamily="34" charset="0"/>
              <a:ea typeface="Calibri" panose="020F0502020204030204" pitchFamily="34" charset="0"/>
              <a:cs typeface="Arial" panose="020B0604020202020204" pitchFamily="34" charset="0"/>
            </a:endParaRPr>
          </a:p>
          <a:p>
            <a:pPr indent="394327" algn="just">
              <a:spcAft>
                <a:spcPts val="702"/>
              </a:spcAft>
            </a:pPr>
            <a:r>
              <a:rPr lang="en-US" sz="1316" spc="-132" dirty="0">
                <a:solidFill>
                  <a:srgbClr val="90C225"/>
                </a:solidFill>
                <a:latin typeface="Arial" panose="020B060402020202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a:t>
            </a:r>
            <a:r>
              <a:rPr lang="en-US" sz="1316" spc="-132" dirty="0">
                <a:solidFill>
                  <a:srgbClr val="90C225"/>
                </a:solidFill>
                <a:latin typeface="Arial" panose="020B060402020202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 </a:t>
            </a:r>
            <a:r>
              <a:rPr lang="hy-AM" sz="1316" dirty="0">
                <a:latin typeface="Arial" panose="020B0604020202020204" pitchFamily="34" charset="0"/>
                <a:ea typeface="Calibri" panose="020F0502020204030204" pitchFamily="34" charset="0"/>
                <a:cs typeface="Arial" panose="020B0604020202020204" pitchFamily="34" charset="0"/>
              </a:rPr>
              <a:t>220,110,35</a:t>
            </a:r>
            <a:r>
              <a:rPr lang="en-US" sz="1316" dirty="0">
                <a:latin typeface="Arial" panose="020B0604020202020204" pitchFamily="34" charset="0"/>
                <a:ea typeface="Calibri" panose="020F0502020204030204" pitchFamily="34" charset="0"/>
                <a:cs typeface="Arial" panose="020B0604020202020204" pitchFamily="34" charset="0"/>
              </a:rPr>
              <a:t>kV new equipment</a:t>
            </a:r>
          </a:p>
          <a:p>
            <a:pPr indent="394327" algn="just">
              <a:spcAft>
                <a:spcPts val="702"/>
              </a:spcAft>
            </a:pPr>
            <a:r>
              <a:rPr lang="en-US" sz="1316" spc="-132" dirty="0">
                <a:solidFill>
                  <a:srgbClr val="90C225"/>
                </a:solidFill>
                <a:latin typeface="Arial" panose="020B060402020202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 </a:t>
            </a:r>
            <a:r>
              <a:rPr lang="en-US" sz="1316" spc="-132" dirty="0">
                <a:solidFill>
                  <a:srgbClr val="90C225"/>
                </a:solidFill>
                <a:latin typeface="Arial" panose="020B0604020202020204" pitchFamily="34" charset="0"/>
                <a:cs typeface="Arial" panose="020B0604020202020204" pitchFamily="34" charset="0"/>
              </a:rPr>
              <a:t> </a:t>
            </a:r>
            <a:r>
              <a:rPr lang="en-US" sz="1316" dirty="0">
                <a:latin typeface="Arial" panose="020B0604020202020204" pitchFamily="34" charset="0"/>
                <a:cs typeface="Arial" panose="020B0604020202020204" pitchFamily="34" charset="0"/>
              </a:rPr>
              <a:t>35kV new  switchgear building was constructed </a:t>
            </a:r>
            <a:r>
              <a:rPr lang="hy-AM" sz="1316" dirty="0">
                <a:latin typeface="Arial" panose="020B0604020202020204" pitchFamily="34" charset="0"/>
                <a:cs typeface="Arial" panose="020B0604020202020204" pitchFamily="34" charset="0"/>
              </a:rPr>
              <a:t>  </a:t>
            </a:r>
            <a:r>
              <a:rPr lang="en-US" sz="1316" dirty="0">
                <a:latin typeface="Arial" panose="020B0604020202020204" pitchFamily="34" charset="0"/>
                <a:cs typeface="Arial" panose="020B0604020202020204" pitchFamily="34" charset="0"/>
              </a:rPr>
              <a:t>  </a:t>
            </a:r>
          </a:p>
          <a:p>
            <a:pPr indent="394327" algn="just">
              <a:spcAft>
                <a:spcPts val="702"/>
              </a:spcAft>
            </a:pPr>
            <a:r>
              <a:rPr lang="en-US" sz="1316" dirty="0">
                <a:latin typeface="Arial" panose="020B0604020202020204" pitchFamily="34" charset="0"/>
                <a:ea typeface="Calibri" panose="020F050202020403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a:t>
            </a:r>
            <a:r>
              <a:rPr lang="en-US" sz="1316" spc="-132" dirty="0">
                <a:solidFill>
                  <a:srgbClr val="90C225"/>
                </a:solidFill>
                <a:latin typeface="Arial" panose="020B0604020202020204" pitchFamily="34" charset="0"/>
                <a:cs typeface="Arial" panose="020B0604020202020204" pitchFamily="34" charset="0"/>
              </a:rPr>
              <a:t> </a:t>
            </a:r>
            <a:r>
              <a:rPr lang="en-US" sz="1316" dirty="0">
                <a:latin typeface="Arial" panose="020B0604020202020204" pitchFamily="34" charset="0"/>
                <a:ea typeface="Calibri" panose="020F0502020204030204" pitchFamily="34" charset="0"/>
                <a:cs typeface="Arial" panose="020B0604020202020204" pitchFamily="34" charset="0"/>
              </a:rPr>
              <a:t>relay protection and automation systems were replace                     				           and digitized</a:t>
            </a:r>
            <a:r>
              <a:rPr lang="hy-AM" sz="1316" dirty="0">
                <a:latin typeface="Arial" panose="020B0604020202020204" pitchFamily="34" charset="0"/>
                <a:ea typeface="Calibri" panose="020F0502020204030204" pitchFamily="34" charset="0"/>
                <a:cs typeface="Arial" panose="020B0604020202020204" pitchFamily="34" charset="0"/>
              </a:rPr>
              <a:t>                                                               </a:t>
            </a:r>
            <a:r>
              <a:rPr lang="en-US" sz="1316" dirty="0">
                <a:latin typeface="Arial" panose="020B0604020202020204" pitchFamily="34" charset="0"/>
                <a:ea typeface="Calibri" panose="020F0502020204030204" pitchFamily="34" charset="0"/>
                <a:cs typeface="Arial" panose="020B0604020202020204" pitchFamily="34" charset="0"/>
              </a:rPr>
              <a:t>    	   </a:t>
            </a:r>
          </a:p>
          <a:p>
            <a:pPr indent="394327" algn="just">
              <a:spcAft>
                <a:spcPts val="702"/>
              </a:spcAft>
            </a:pPr>
            <a:r>
              <a:rPr lang="en-US" sz="1316" spc="-132" dirty="0">
                <a:solidFill>
                  <a:srgbClr val="90C225"/>
                </a:solidFill>
                <a:latin typeface="Arial" panose="020B0604020202020204" pitchFamily="34" charset="0"/>
                <a:cs typeface="Arial" panose="020B0604020202020204" pitchFamily="34" charset="0"/>
              </a:rPr>
              <a:t>				                 </a:t>
            </a:r>
            <a:r>
              <a:rPr lang="hy-AM" sz="1316" spc="-132" dirty="0">
                <a:solidFill>
                  <a:srgbClr val="90C225"/>
                </a:solidFill>
                <a:latin typeface="Arial" panose="020B0604020202020204" pitchFamily="34" charset="0"/>
                <a:cs typeface="Arial" panose="020B0604020202020204" pitchFamily="34" charset="0"/>
              </a:rPr>
              <a:t>▶ </a:t>
            </a:r>
            <a:r>
              <a:rPr lang="en-US" sz="1316" dirty="0">
                <a:latin typeface="Arial" panose="020B0604020202020204" pitchFamily="34" charset="0"/>
                <a:ea typeface="Calibri" panose="020F0502020204030204" pitchFamily="34" charset="0"/>
                <a:cs typeface="Arial" panose="020B0604020202020204" pitchFamily="34" charset="0"/>
              </a:rPr>
              <a:t>The area was improved, the fence was reconstructed, 				           video surveillance and security systems were installed</a:t>
            </a:r>
            <a:endParaRPr lang="hy-AM" sz="1316" dirty="0">
              <a:latin typeface="Arial" panose="020B0604020202020204" pitchFamily="34" charset="0"/>
              <a:cs typeface="Arial" panose="020B0604020202020204" pitchFamily="34" charset="0"/>
            </a:endParaRPr>
          </a:p>
          <a:p>
            <a:pPr indent="394327" algn="just">
              <a:spcAft>
                <a:spcPts val="702"/>
              </a:spcAft>
            </a:pPr>
            <a:endParaRPr lang="en-US" sz="1316" spc="-9" dirty="0">
              <a:latin typeface="Arial"/>
              <a:cs typeface="Arial"/>
            </a:endParaRPr>
          </a:p>
          <a:p>
            <a:pPr indent="394327" algn="just">
              <a:spcAft>
                <a:spcPts val="702"/>
              </a:spcAft>
            </a:pPr>
            <a:r>
              <a:rPr lang="en-US" sz="1316" spc="-9" dirty="0">
                <a:latin typeface="Arial"/>
                <a:cs typeface="Arial"/>
              </a:rPr>
              <a:t>Against the planned 10,629,120.0 US dollars, the work of 10,308,800 US dollars (97 percent) was actually carried     </a:t>
            </a:r>
          </a:p>
          <a:p>
            <a:pPr indent="394327" algn="just">
              <a:spcAft>
                <a:spcPts val="702"/>
              </a:spcAft>
            </a:pPr>
            <a:r>
              <a:rPr lang="en-US" sz="1316" spc="-9" dirty="0">
                <a:latin typeface="Arial"/>
                <a:cs typeface="Arial"/>
              </a:rPr>
              <a:t>out.</a:t>
            </a:r>
          </a:p>
          <a:p>
            <a:pPr indent="394327" algn="just">
              <a:spcAft>
                <a:spcPts val="702"/>
              </a:spcAft>
            </a:pPr>
            <a:endParaRPr lang="en-US" sz="1316" spc="-9" dirty="0">
              <a:latin typeface="Arial"/>
              <a:ea typeface="Calibri" panose="020F0502020204030204" pitchFamily="34" charset="0"/>
              <a:cs typeface="Arial"/>
            </a:endParaRPr>
          </a:p>
          <a:p>
            <a:pPr indent="394327" algn="just">
              <a:spcAft>
                <a:spcPts val="702"/>
              </a:spcAft>
            </a:pPr>
            <a:endParaRPr lang="en-US" sz="800" spc="-4" dirty="0">
              <a:solidFill>
                <a:srgbClr val="888888"/>
              </a:solidFill>
              <a:latin typeface="Trebuchet MS"/>
              <a:cs typeface="Trebuchet MS"/>
              <a:hlinkClick r:id="rId2"/>
            </a:endParaRPr>
          </a:p>
          <a:p>
            <a:pPr indent="394327" algn="just">
              <a:spcAft>
                <a:spcPts val="702"/>
              </a:spcAft>
            </a:pPr>
            <a:endParaRPr lang="en-US" sz="800" spc="-4" dirty="0">
              <a:solidFill>
                <a:srgbClr val="888888"/>
              </a:solidFill>
              <a:latin typeface="Trebuchet MS"/>
              <a:cs typeface="Trebuchet MS"/>
              <a:hlinkClick r:id="rId2"/>
            </a:endParaRPr>
          </a:p>
          <a:p>
            <a:pPr indent="394327" algn="just">
              <a:spcAft>
                <a:spcPts val="702"/>
              </a:spcAft>
            </a:pPr>
            <a:r>
              <a:rPr lang="en-US" sz="800" spc="-4" dirty="0">
                <a:solidFill>
                  <a:srgbClr val="888888"/>
                </a:solidFill>
                <a:latin typeface="Trebuchet MS"/>
                <a:cs typeface="Trebuchet MS"/>
                <a:hlinkClick r:id="rId2"/>
              </a:rPr>
              <a:t>http://www.hven.am/</a:t>
            </a:r>
            <a:endParaRPr lang="en-US" sz="800" dirty="0">
              <a:latin typeface="Trebuchet MS"/>
              <a:cs typeface="Trebuchet MS"/>
            </a:endParaRPr>
          </a:p>
          <a:p>
            <a:pPr indent="394327" algn="just">
              <a:spcAft>
                <a:spcPts val="702"/>
              </a:spcAft>
            </a:pPr>
            <a:endParaRPr lang="ru-RU" sz="1316" dirty="0">
              <a:latin typeface="Arial" panose="020B0604020202020204" pitchFamily="34" charset="0"/>
              <a:ea typeface="Calibri" panose="020F0502020204030204" pitchFamily="34" charset="0"/>
              <a:cs typeface="Arial" panose="020B0604020202020204" pitchFamily="34" charset="0"/>
            </a:endParaRPr>
          </a:p>
          <a:p>
            <a:pPr indent="394327" algn="just">
              <a:spcAft>
                <a:spcPts val="702"/>
              </a:spcAft>
            </a:pPr>
            <a:r>
              <a:rPr lang="en-US" sz="1316" dirty="0">
                <a:latin typeface="Arial" panose="020B0604020202020204" pitchFamily="34" charset="0"/>
                <a:ea typeface="Calibri" panose="020F0502020204030204" pitchFamily="34" charset="0"/>
                <a:cs typeface="Arial" panose="020B0604020202020204" pitchFamily="34" charset="0"/>
              </a:rPr>
              <a:t> 				        </a:t>
            </a:r>
            <a:r>
              <a:rPr lang="hy-AM" sz="1316" dirty="0">
                <a:latin typeface="Arial" panose="020B0604020202020204" pitchFamily="34" charset="0"/>
                <a:ea typeface="Calibri" panose="020F0502020204030204" pitchFamily="34" charset="0"/>
                <a:cs typeface="Arial" panose="020B0604020202020204" pitchFamily="34" charset="0"/>
              </a:rPr>
              <a:t>                   					</a:t>
            </a:r>
            <a:endParaRPr lang="en-US" sz="1316" dirty="0">
              <a:latin typeface="Arial" panose="020B0604020202020204" pitchFamily="34" charset="0"/>
              <a:ea typeface="Calibri" panose="020F0502020204030204" pitchFamily="34" charset="0"/>
              <a:cs typeface="Arial" panose="020B0604020202020204" pitchFamily="34" charset="0"/>
            </a:endParaRPr>
          </a:p>
        </p:txBody>
      </p:sp>
      <p:pic>
        <p:nvPicPr>
          <p:cNvPr id="7" name="Рисунок 6" descr="Изображение выглядит как небо, внешний, фабрика&#10;&#10;Автоматически созданное описание">
            <a:extLst>
              <a:ext uri="{FF2B5EF4-FFF2-40B4-BE49-F238E27FC236}">
                <a16:creationId xmlns:a16="http://schemas.microsoft.com/office/drawing/2014/main" id="{E28DA649-97E3-C4B0-CAFF-CE81C430AD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00" y="2790825"/>
            <a:ext cx="3733800" cy="2389632"/>
          </a:xfrm>
          <a:prstGeom prst="rect">
            <a:avLst/>
          </a:prstGeom>
        </p:spPr>
      </p:pic>
    </p:spTree>
    <p:extLst>
      <p:ext uri="{BB962C8B-B14F-4D97-AF65-F5344CB8AC3E}">
        <p14:creationId xmlns:p14="http://schemas.microsoft.com/office/powerpoint/2010/main" val="221990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1119" y="1244956"/>
            <a:ext cx="7017544" cy="2279305"/>
          </a:xfrm>
          <a:prstGeom prst="rect">
            <a:avLst/>
          </a:prstGeom>
        </p:spPr>
        <p:txBody>
          <a:bodyPr vert="horz" wrap="square" lIns="0" tIns="11139" rIns="0" bIns="0" rtlCol="0">
            <a:spAutoFit/>
          </a:bodyPr>
          <a:lstStyle/>
          <a:p>
            <a:pPr marL="11139">
              <a:lnSpc>
                <a:spcPct val="150000"/>
              </a:lnSpc>
              <a:spcBef>
                <a:spcPts val="88"/>
              </a:spcBef>
            </a:pPr>
            <a:r>
              <a:rPr lang="hy-AM" sz="2807" spc="-26" dirty="0">
                <a:solidFill>
                  <a:schemeClr val="accent3">
                    <a:lumMod val="75000"/>
                  </a:schemeClr>
                </a:solidFill>
                <a:latin typeface="Arial" panose="020B0604020202020204" pitchFamily="34" charset="0"/>
                <a:cs typeface="Arial" panose="020B0604020202020204" pitchFamily="34" charset="0"/>
              </a:rPr>
              <a:t>220/110/6 </a:t>
            </a:r>
            <a:r>
              <a:rPr lang="en-US" sz="2807" spc="-26" dirty="0">
                <a:solidFill>
                  <a:schemeClr val="accent3">
                    <a:lumMod val="75000"/>
                  </a:schemeClr>
                </a:solidFill>
                <a:latin typeface="Arial" panose="020B0604020202020204" pitchFamily="34" charset="0"/>
                <a:cs typeface="Arial" panose="020B0604020202020204" pitchFamily="34" charset="0"/>
              </a:rPr>
              <a:t>kV </a:t>
            </a:r>
            <a:r>
              <a:rPr lang="en-US" sz="2807" spc="-13" dirty="0">
                <a:solidFill>
                  <a:schemeClr val="accent3">
                    <a:lumMod val="75000"/>
                  </a:schemeClr>
                </a:solidFill>
                <a:latin typeface="Arial" panose="020B0604020202020204" pitchFamily="34" charset="0"/>
                <a:cs typeface="Arial" panose="020B0604020202020204" pitchFamily="34" charset="0"/>
              </a:rPr>
              <a:t>“Agarak-2”</a:t>
            </a:r>
            <a:r>
              <a:rPr lang="hy-AM" sz="2807" spc="13" dirty="0">
                <a:solidFill>
                  <a:schemeClr val="accent3">
                    <a:lumMod val="75000"/>
                  </a:schemeClr>
                </a:solidFill>
                <a:latin typeface="Arial" panose="020B0604020202020204" pitchFamily="34" charset="0"/>
                <a:cs typeface="Arial" panose="020B0604020202020204" pitchFamily="34" charset="0"/>
              </a:rPr>
              <a:t> </a:t>
            </a:r>
            <a:r>
              <a:rPr lang="en-US" sz="2807" spc="-26" dirty="0">
                <a:solidFill>
                  <a:schemeClr val="accent3">
                    <a:lumMod val="75000"/>
                  </a:schemeClr>
                </a:solidFill>
                <a:latin typeface="Arial" panose="020B0604020202020204" pitchFamily="34" charset="0"/>
                <a:cs typeface="Arial" panose="020B0604020202020204" pitchFamily="34" charset="0"/>
              </a:rPr>
              <a:t>substation</a:t>
            </a:r>
            <a:br>
              <a:rPr lang="hy-AM" sz="2807" spc="-18" dirty="0">
                <a:solidFill>
                  <a:schemeClr val="accent3">
                    <a:lumMod val="75000"/>
                  </a:schemeClr>
                </a:solidFill>
                <a:latin typeface="Arial" panose="020B0604020202020204" pitchFamily="34" charset="0"/>
                <a:cs typeface="Arial" panose="020B0604020202020204" pitchFamily="34" charset="0"/>
              </a:rPr>
            </a:br>
            <a:r>
              <a:rPr lang="ru-RU" sz="1579" spc="-105" dirty="0">
                <a:solidFill>
                  <a:srgbClr val="90C225"/>
                </a:solidFill>
                <a:latin typeface="Arial" panose="020B0604020202020204" pitchFamily="34" charset="0"/>
                <a:cs typeface="Arial" panose="020B0604020202020204" pitchFamily="34" charset="0"/>
              </a:rPr>
              <a:t>▶ </a:t>
            </a:r>
            <a:r>
              <a:rPr lang="en-US" sz="1403" spc="-4" dirty="0">
                <a:solidFill>
                  <a:schemeClr val="tx1"/>
                </a:solidFill>
                <a:latin typeface="Arial" panose="020B0604020202020204" pitchFamily="34" charset="0"/>
                <a:cs typeface="Arial" panose="020B0604020202020204" pitchFamily="34" charset="0"/>
              </a:rPr>
              <a:t>Contract price - </a:t>
            </a:r>
            <a:r>
              <a:rPr lang="hy-AM" sz="1403" spc="-4" dirty="0">
                <a:solidFill>
                  <a:schemeClr val="tx1"/>
                </a:solidFill>
                <a:latin typeface="Arial" panose="020B0604020202020204" pitchFamily="34" charset="0"/>
                <a:cs typeface="Arial" panose="020B0604020202020204" pitchFamily="34" charset="0"/>
              </a:rPr>
              <a:t>1,135,500․0  </a:t>
            </a:r>
            <a:r>
              <a:rPr lang="en-US" sz="1403" spc="-4" dirty="0">
                <a:solidFill>
                  <a:schemeClr val="tx1"/>
                </a:solidFill>
                <a:latin typeface="Arial" panose="020B0604020202020204" pitchFamily="34" charset="0"/>
                <a:cs typeface="Arial" panose="020B0604020202020204" pitchFamily="34" charset="0"/>
              </a:rPr>
              <a:t>USD dollars</a:t>
            </a:r>
            <a:br>
              <a:rPr lang="hy-AM" sz="1579" dirty="0">
                <a:solidFill>
                  <a:schemeClr val="tx1"/>
                </a:solidFill>
                <a:latin typeface="Arial" panose="020B0604020202020204" pitchFamily="34" charset="0"/>
                <a:cs typeface="Arial" panose="020B0604020202020204" pitchFamily="34" charset="0"/>
              </a:rPr>
            </a:br>
            <a:r>
              <a:rPr lang="ru-RU" sz="1403" spc="-105" dirty="0">
                <a:solidFill>
                  <a:srgbClr val="90C225"/>
                </a:solidFill>
                <a:latin typeface="Arial" panose="020B0604020202020204" pitchFamily="34" charset="0"/>
                <a:cs typeface="Arial" panose="020B0604020202020204" pitchFamily="34" charset="0"/>
              </a:rPr>
              <a:t>▶</a:t>
            </a:r>
            <a:r>
              <a:rPr lang="hy-AM" sz="1403" spc="-132" dirty="0">
                <a:solidFill>
                  <a:schemeClr val="tx1"/>
                </a:solidFill>
                <a:latin typeface="Arial" panose="020B0604020202020204" pitchFamily="34" charset="0"/>
                <a:cs typeface="Arial" panose="020B0604020202020204" pitchFamily="34" charset="0"/>
              </a:rPr>
              <a:t> </a:t>
            </a:r>
            <a:r>
              <a:rPr lang="en-US" sz="1403" spc="-4" dirty="0">
                <a:solidFill>
                  <a:schemeClr val="tx1"/>
                </a:solidFill>
                <a:latin typeface="Arial" panose="020B0604020202020204" pitchFamily="34" charset="0"/>
                <a:cs typeface="Arial" panose="020B0604020202020204" pitchFamily="34" charset="0"/>
              </a:rPr>
              <a:t>Financing company </a:t>
            </a:r>
            <a:r>
              <a:rPr lang="hy-AM" sz="1403" spc="-4" dirty="0">
                <a:solidFill>
                  <a:schemeClr val="tx1"/>
                </a:solidFill>
                <a:latin typeface="Arial" panose="020B0604020202020204" pitchFamily="34" charset="0"/>
                <a:cs typeface="Arial" panose="020B0604020202020204" pitchFamily="34" charset="0"/>
              </a:rPr>
              <a:t>– </a:t>
            </a:r>
            <a:r>
              <a:rPr lang="en-US" sz="1403" spc="-4" dirty="0">
                <a:solidFill>
                  <a:schemeClr val="tx1"/>
                </a:solidFill>
                <a:latin typeface="Arial" panose="020B0604020202020204" pitchFamily="34" charset="0"/>
                <a:cs typeface="Arial" panose="020B0604020202020204" pitchFamily="34" charset="0"/>
              </a:rPr>
              <a:t>“High Voltage Electrical Networks” CJSC </a:t>
            </a:r>
            <a:br>
              <a:rPr lang="en-US" sz="1403" spc="-4" dirty="0">
                <a:solidFill>
                  <a:schemeClr val="tx1"/>
                </a:solidFill>
                <a:latin typeface="Arial" panose="020B0604020202020204" pitchFamily="34" charset="0"/>
                <a:cs typeface="Arial" panose="020B0604020202020204" pitchFamily="34" charset="0"/>
              </a:rPr>
            </a:br>
            <a:r>
              <a:rPr lang="en-US" sz="1403" spc="-4" dirty="0">
                <a:solidFill>
                  <a:srgbClr val="92D050"/>
                </a:solidFill>
                <a:latin typeface="Arial" panose="020B0604020202020204" pitchFamily="34" charset="0"/>
                <a:cs typeface="Arial" panose="020B0604020202020204" pitchFamily="34" charset="0"/>
              </a:rPr>
              <a:t>▶</a:t>
            </a:r>
            <a:r>
              <a:rPr lang="en-US" sz="1403" spc="-4" dirty="0">
                <a:solidFill>
                  <a:schemeClr val="tx1"/>
                </a:solidFill>
                <a:latin typeface="Arial" panose="020B0604020202020204" pitchFamily="34" charset="0"/>
                <a:cs typeface="Arial" panose="020B0604020202020204" pitchFamily="34" charset="0"/>
              </a:rPr>
              <a:t> Contractor -  “</a:t>
            </a:r>
            <a:r>
              <a:rPr lang="en-US" sz="1403" spc="-4" dirty="0" err="1">
                <a:solidFill>
                  <a:schemeClr val="tx1"/>
                </a:solidFill>
                <a:latin typeface="Arial" panose="020B0604020202020204" pitchFamily="34" charset="0"/>
                <a:cs typeface="Arial" panose="020B0604020202020204" pitchFamily="34" charset="0"/>
              </a:rPr>
              <a:t>Kaskad</a:t>
            </a:r>
            <a:r>
              <a:rPr lang="en-US" sz="1403" spc="-4" dirty="0">
                <a:solidFill>
                  <a:schemeClr val="tx1"/>
                </a:solidFill>
                <a:latin typeface="Arial" panose="020B0604020202020204" pitchFamily="34" charset="0"/>
                <a:cs typeface="Arial" panose="020B0604020202020204" pitchFamily="34" charset="0"/>
              </a:rPr>
              <a:t> </a:t>
            </a:r>
            <a:r>
              <a:rPr lang="en-US" sz="1403" spc="-4" dirty="0" err="1">
                <a:solidFill>
                  <a:schemeClr val="tx1"/>
                </a:solidFill>
                <a:latin typeface="Arial" panose="020B0604020202020204" pitchFamily="34" charset="0"/>
                <a:cs typeface="Arial" panose="020B0604020202020204" pitchFamily="34" charset="0"/>
              </a:rPr>
              <a:t>Energo</a:t>
            </a:r>
            <a:r>
              <a:rPr lang="en-US" sz="1403" spc="-4" dirty="0">
                <a:solidFill>
                  <a:schemeClr val="tx1"/>
                </a:solidFill>
                <a:latin typeface="Arial" panose="020B0604020202020204" pitchFamily="34" charset="0"/>
                <a:cs typeface="Arial" panose="020B0604020202020204" pitchFamily="34" charset="0"/>
              </a:rPr>
              <a:t>” LLC</a:t>
            </a:r>
            <a:br>
              <a:rPr lang="en-US" sz="1403" spc="-4" dirty="0">
                <a:solidFill>
                  <a:schemeClr val="tx1"/>
                </a:solidFill>
                <a:latin typeface="Arial" panose="020B0604020202020204" pitchFamily="34" charset="0"/>
                <a:cs typeface="Arial" panose="020B0604020202020204" pitchFamily="34" charset="0"/>
              </a:rPr>
            </a:br>
            <a:br>
              <a:rPr lang="en-US" sz="1403" spc="-4" dirty="0">
                <a:solidFill>
                  <a:schemeClr val="tx1"/>
                </a:solidFill>
                <a:latin typeface="Arial" panose="020B0604020202020204" pitchFamily="34" charset="0"/>
                <a:cs typeface="Arial" panose="020B0604020202020204" pitchFamily="34" charset="0"/>
              </a:rPr>
            </a:br>
            <a:endParaRPr lang="hy-AM" sz="1403" spc="-18" dirty="0">
              <a:solidFill>
                <a:schemeClr val="tx1"/>
              </a:solidFill>
              <a:latin typeface="Arial" panose="020B0604020202020204" pitchFamily="34" charset="0"/>
              <a:cs typeface="Arial" panose="020B0604020202020204" pitchFamily="34" charset="0"/>
            </a:endParaRPr>
          </a:p>
        </p:txBody>
      </p:sp>
      <p:sp>
        <p:nvSpPr>
          <p:cNvPr id="4" name="object 4"/>
          <p:cNvSpPr txBox="1"/>
          <p:nvPr/>
        </p:nvSpPr>
        <p:spPr>
          <a:xfrm>
            <a:off x="811119" y="2785813"/>
            <a:ext cx="8220550" cy="2886137"/>
          </a:xfrm>
          <a:prstGeom prst="rect">
            <a:avLst/>
          </a:prstGeom>
        </p:spPr>
        <p:txBody>
          <a:bodyPr vert="horz" wrap="square" lIns="0" tIns="11139" rIns="0" bIns="0" rtlCol="0">
            <a:spAutoFit/>
          </a:bodyPr>
          <a:lstStyle/>
          <a:p>
            <a:pPr marR="4456" algn="just">
              <a:lnSpc>
                <a:spcPct val="150000"/>
              </a:lnSpc>
              <a:tabLst>
                <a:tab pos="236707" algn="l"/>
              </a:tabLst>
            </a:pPr>
            <a:r>
              <a:rPr lang="hy-AM" sz="1403" spc="-105" dirty="0">
                <a:solidFill>
                  <a:srgbClr val="90C225"/>
                </a:solidFill>
                <a:latin typeface="Arial" panose="020B0604020202020204" pitchFamily="34" charset="0"/>
                <a:cs typeface="Arial" panose="020B0604020202020204" pitchFamily="34" charset="0"/>
              </a:rPr>
              <a:t> </a:t>
            </a:r>
            <a:r>
              <a:rPr lang="en-US" sz="1403" spc="-4" dirty="0">
                <a:solidFill>
                  <a:srgbClr val="404040"/>
                </a:solidFill>
                <a:latin typeface="Arial"/>
                <a:cs typeface="Arial"/>
              </a:rPr>
              <a:t>It is located 385 km from Yerevan, in </a:t>
            </a:r>
            <a:r>
              <a:rPr lang="en-US" sz="1403" spc="-4" dirty="0" err="1">
                <a:solidFill>
                  <a:srgbClr val="404040"/>
                </a:solidFill>
                <a:latin typeface="Arial"/>
                <a:cs typeface="Arial"/>
              </a:rPr>
              <a:t>Karchevan</a:t>
            </a:r>
            <a:r>
              <a:rPr lang="en-US" sz="1403" spc="-4" dirty="0">
                <a:solidFill>
                  <a:srgbClr val="404040"/>
                </a:solidFill>
                <a:latin typeface="Arial"/>
                <a:cs typeface="Arial"/>
              </a:rPr>
              <a:t>, Syunik </a:t>
            </a:r>
            <a:r>
              <a:rPr lang="en-US" sz="1403" spc="-4" dirty="0" err="1">
                <a:solidFill>
                  <a:srgbClr val="404040"/>
                </a:solidFill>
                <a:latin typeface="Arial"/>
                <a:cs typeface="Arial"/>
              </a:rPr>
              <a:t>Marz</a:t>
            </a:r>
            <a:r>
              <a:rPr lang="en-US" sz="1403" spc="-4" dirty="0">
                <a:solidFill>
                  <a:srgbClr val="404040"/>
                </a:solidFill>
                <a:latin typeface="Arial"/>
                <a:cs typeface="Arial"/>
              </a:rPr>
              <a:t>, RA, and occupies an area of 3.8 ha.</a:t>
            </a:r>
            <a:endParaRPr lang="hy-AM" sz="1403" dirty="0">
              <a:solidFill>
                <a:srgbClr val="404040"/>
              </a:solidFill>
              <a:latin typeface="Arial"/>
              <a:cs typeface="Arial"/>
            </a:endParaRPr>
          </a:p>
          <a:p>
            <a:pPr marR="4456" algn="just">
              <a:lnSpc>
                <a:spcPct val="150000"/>
              </a:lnSpc>
              <a:tabLst>
                <a:tab pos="236707" algn="l"/>
              </a:tabLst>
            </a:pPr>
            <a:r>
              <a:rPr lang="en-US" sz="1403" dirty="0">
                <a:solidFill>
                  <a:srgbClr val="404040"/>
                </a:solidFill>
                <a:latin typeface="Arial"/>
                <a:cs typeface="Arial"/>
              </a:rPr>
              <a:t>In </a:t>
            </a:r>
            <a:r>
              <a:rPr lang="hy-AM" sz="1403" dirty="0">
                <a:solidFill>
                  <a:srgbClr val="404040"/>
                </a:solidFill>
                <a:latin typeface="Arial"/>
                <a:cs typeface="Arial"/>
              </a:rPr>
              <a:t>2002 </a:t>
            </a:r>
            <a:r>
              <a:rPr lang="en-US" sz="1403" dirty="0">
                <a:solidFill>
                  <a:srgbClr val="404040"/>
                </a:solidFill>
                <a:latin typeface="Arial"/>
                <a:cs typeface="Arial"/>
              </a:rPr>
              <a:t>it was built and operated as “Agarak-2 220kV” switching point.</a:t>
            </a:r>
            <a:endParaRPr lang="hy-AM" sz="1403" dirty="0">
              <a:solidFill>
                <a:srgbClr val="404040"/>
              </a:solidFill>
              <a:latin typeface="Arial"/>
              <a:cs typeface="Arial"/>
            </a:endParaRPr>
          </a:p>
          <a:p>
            <a:pPr marR="4456" algn="just">
              <a:lnSpc>
                <a:spcPct val="150000"/>
              </a:lnSpc>
              <a:tabLst>
                <a:tab pos="311340" algn="l"/>
              </a:tabLst>
            </a:pPr>
            <a:r>
              <a:rPr lang="en-US" sz="1403" b="1" spc="4" dirty="0">
                <a:latin typeface="Arial"/>
                <a:cs typeface="Arial"/>
              </a:rPr>
              <a:t>Scheduled works </a:t>
            </a:r>
            <a:endParaRPr lang="hy-AM" sz="1403" b="1" spc="-4" dirty="0">
              <a:solidFill>
                <a:srgbClr val="404040"/>
              </a:solidFill>
              <a:latin typeface="Arial"/>
              <a:cs typeface="Arial"/>
            </a:endParaRPr>
          </a:p>
          <a:p>
            <a:pPr marR="4456" algn="just">
              <a:lnSpc>
                <a:spcPct val="150000"/>
              </a:lnSpc>
              <a:tabLst>
                <a:tab pos="311340" algn="l"/>
              </a:tabLst>
            </a:pPr>
            <a:r>
              <a:rPr lang="hy-AM" sz="1403" spc="-4" dirty="0">
                <a:solidFill>
                  <a:srgbClr val="92D050"/>
                </a:solidFill>
                <a:latin typeface="Arial"/>
                <a:cs typeface="Arial"/>
              </a:rPr>
              <a:t>▶</a:t>
            </a:r>
            <a:r>
              <a:rPr lang="en-US" sz="1403" spc="-4" dirty="0">
                <a:solidFill>
                  <a:srgbClr val="92D050"/>
                </a:solidFill>
                <a:latin typeface="Arial"/>
                <a:cs typeface="Arial"/>
              </a:rPr>
              <a:t> </a:t>
            </a:r>
            <a:r>
              <a:rPr lang="en-US" sz="1403" spc="-4" dirty="0">
                <a:latin typeface="Arial"/>
                <a:cs typeface="Arial"/>
              </a:rPr>
              <a:t>“</a:t>
            </a:r>
            <a:r>
              <a:rPr lang="en-US" sz="1403" dirty="0">
                <a:solidFill>
                  <a:srgbClr val="404040"/>
                </a:solidFill>
                <a:latin typeface="Arial"/>
                <a:cs typeface="Arial"/>
              </a:rPr>
              <a:t>“Agarak-2 220kV” </a:t>
            </a:r>
            <a:r>
              <a:rPr lang="en-US" sz="1403" spc="-4" dirty="0">
                <a:latin typeface="Arial"/>
                <a:cs typeface="Arial"/>
              </a:rPr>
              <a:t>” switching point should be reconstructed as </a:t>
            </a:r>
            <a:endParaRPr lang="hy-AM" sz="1403" spc="-4" dirty="0">
              <a:latin typeface="Arial"/>
              <a:cs typeface="Arial"/>
            </a:endParaRPr>
          </a:p>
          <a:p>
            <a:pPr marR="4456" algn="just">
              <a:lnSpc>
                <a:spcPct val="150000"/>
              </a:lnSpc>
              <a:tabLst>
                <a:tab pos="311340" algn="l"/>
              </a:tabLst>
            </a:pPr>
            <a:r>
              <a:rPr lang="hy-AM" sz="1403" spc="-4" dirty="0">
                <a:solidFill>
                  <a:srgbClr val="404040"/>
                </a:solidFill>
                <a:latin typeface="Arial"/>
                <a:cs typeface="Arial"/>
              </a:rPr>
              <a:t>220/110/6</a:t>
            </a:r>
            <a:r>
              <a:rPr lang="en-US" sz="1403" spc="-4" dirty="0">
                <a:solidFill>
                  <a:srgbClr val="404040"/>
                </a:solidFill>
                <a:latin typeface="Arial"/>
                <a:cs typeface="Arial"/>
              </a:rPr>
              <a:t> kV “Agarak-2” substation</a:t>
            </a:r>
            <a:endParaRPr lang="hy-AM" sz="1403" spc="-4" dirty="0">
              <a:solidFill>
                <a:srgbClr val="404040"/>
              </a:solidFill>
              <a:latin typeface="Arial"/>
              <a:cs typeface="Arial"/>
            </a:endParaRPr>
          </a:p>
          <a:p>
            <a:pPr marR="4456" algn="just">
              <a:lnSpc>
                <a:spcPct val="150000"/>
              </a:lnSpc>
              <a:tabLst>
                <a:tab pos="311340" algn="l"/>
              </a:tabLst>
            </a:pPr>
            <a:r>
              <a:rPr lang="hy-AM" sz="1403" spc="-4" dirty="0">
                <a:solidFill>
                  <a:srgbClr val="92D050"/>
                </a:solidFill>
                <a:latin typeface="Arial"/>
                <a:cs typeface="Arial"/>
              </a:rPr>
              <a:t>▶</a:t>
            </a:r>
            <a:r>
              <a:rPr lang="hy-AM" sz="1403" spc="-4" dirty="0">
                <a:solidFill>
                  <a:srgbClr val="404040"/>
                </a:solidFill>
                <a:latin typeface="Arial"/>
                <a:cs typeface="Arial"/>
              </a:rPr>
              <a:t> 220</a:t>
            </a:r>
            <a:r>
              <a:rPr lang="en-US" sz="1403" spc="-4" dirty="0">
                <a:solidFill>
                  <a:srgbClr val="404040"/>
                </a:solidFill>
                <a:latin typeface="Arial"/>
                <a:cs typeface="Arial"/>
              </a:rPr>
              <a:t>kV switchyard should be reconstructed</a:t>
            </a:r>
          </a:p>
          <a:p>
            <a:pPr marR="4456" algn="just">
              <a:lnSpc>
                <a:spcPct val="150000"/>
              </a:lnSpc>
              <a:tabLst>
                <a:tab pos="311340" algn="l"/>
              </a:tabLst>
            </a:pPr>
            <a:r>
              <a:rPr lang="hy-AM" sz="1403" spc="-4" dirty="0">
                <a:solidFill>
                  <a:srgbClr val="92D050"/>
                </a:solidFill>
                <a:latin typeface="Arial"/>
                <a:cs typeface="Arial"/>
              </a:rPr>
              <a:t>▶</a:t>
            </a:r>
            <a:r>
              <a:rPr lang="hy-AM" sz="1403" spc="-4" dirty="0">
                <a:solidFill>
                  <a:srgbClr val="404040"/>
                </a:solidFill>
                <a:latin typeface="Arial"/>
                <a:cs typeface="Arial"/>
              </a:rPr>
              <a:t> </a:t>
            </a:r>
            <a:r>
              <a:rPr lang="en-US" sz="1403" spc="-4" dirty="0">
                <a:solidFill>
                  <a:srgbClr val="404040"/>
                </a:solidFill>
                <a:latin typeface="Arial"/>
                <a:cs typeface="Arial"/>
              </a:rPr>
              <a:t>110kV switchyard and 6kV switchgear should be constructed.</a:t>
            </a:r>
            <a:endParaRPr lang="hy-AM" sz="1403" spc="-4" dirty="0">
              <a:solidFill>
                <a:srgbClr val="404040"/>
              </a:solidFill>
              <a:latin typeface="Arial"/>
              <a:cs typeface="Arial"/>
            </a:endParaRPr>
          </a:p>
          <a:p>
            <a:pPr marR="4456" algn="just">
              <a:lnSpc>
                <a:spcPct val="150000"/>
              </a:lnSpc>
              <a:tabLst>
                <a:tab pos="311340" algn="l"/>
              </a:tabLst>
            </a:pPr>
            <a:r>
              <a:rPr lang="en-US" sz="1403" spc="-4" dirty="0">
                <a:solidFill>
                  <a:srgbClr val="404040"/>
                </a:solidFill>
                <a:latin typeface="Arial"/>
                <a:cs typeface="Arial"/>
              </a:rPr>
              <a:t>The works have been implemented since October </a:t>
            </a:r>
            <a:r>
              <a:rPr lang="hy-AM" sz="1403" spc="-4" dirty="0">
                <a:solidFill>
                  <a:srgbClr val="404040"/>
                </a:solidFill>
                <a:latin typeface="Arial"/>
                <a:cs typeface="Arial"/>
              </a:rPr>
              <a:t>2022</a:t>
            </a:r>
            <a:r>
              <a:rPr lang="en-US" sz="1403" spc="-4" dirty="0">
                <a:solidFill>
                  <a:srgbClr val="404040"/>
                </a:solidFill>
                <a:latin typeface="Arial"/>
                <a:cs typeface="Arial"/>
              </a:rPr>
              <a:t>.</a:t>
            </a:r>
            <a:endParaRPr lang="hy-AM" sz="1403" spc="-4" dirty="0">
              <a:solidFill>
                <a:srgbClr val="404040"/>
              </a:solidFill>
              <a:latin typeface="Arial"/>
              <a:cs typeface="Arial"/>
            </a:endParaRPr>
          </a:p>
          <a:p>
            <a:pPr marR="4456" algn="just">
              <a:lnSpc>
                <a:spcPct val="150000"/>
              </a:lnSpc>
              <a:tabLst>
                <a:tab pos="311340" algn="l"/>
              </a:tabLst>
            </a:pPr>
            <a:r>
              <a:rPr lang="en-US" sz="1403" spc="-13" dirty="0">
                <a:latin typeface="Arial"/>
                <a:cs typeface="Arial"/>
              </a:rPr>
              <a:t>The completion of the works is planned to be in </a:t>
            </a:r>
            <a:r>
              <a:rPr lang="hy-AM" sz="1403" spc="-4" dirty="0">
                <a:solidFill>
                  <a:srgbClr val="404040"/>
                </a:solidFill>
                <a:latin typeface="Arial"/>
                <a:cs typeface="Arial"/>
              </a:rPr>
              <a:t>2023</a:t>
            </a:r>
            <a:r>
              <a:rPr lang="en-US" sz="1403" spc="-4" dirty="0">
                <a:solidFill>
                  <a:srgbClr val="404040"/>
                </a:solidFill>
                <a:latin typeface="Arial"/>
                <a:cs typeface="Arial"/>
              </a:rPr>
              <a:t>.</a:t>
            </a:r>
            <a:endParaRPr lang="hy-AM" sz="1403" spc="-4" dirty="0">
              <a:solidFill>
                <a:srgbClr val="404040"/>
              </a:solidFill>
              <a:latin typeface="Arial"/>
              <a:cs typeface="Arial"/>
            </a:endParaRPr>
          </a:p>
        </p:txBody>
      </p:sp>
      <p:pic>
        <p:nvPicPr>
          <p:cNvPr id="6" name="object 6"/>
          <p:cNvPicPr/>
          <p:nvPr/>
        </p:nvPicPr>
        <p:blipFill>
          <a:blip r:embed="rId3" cstate="print"/>
          <a:stretch>
            <a:fillRect/>
          </a:stretch>
        </p:blipFill>
        <p:spPr>
          <a:xfrm>
            <a:off x="6416039" y="3862442"/>
            <a:ext cx="3141186" cy="2908721"/>
          </a:xfrm>
          <a:prstGeom prst="rect">
            <a:avLst/>
          </a:prstGeom>
        </p:spPr>
      </p:pic>
      <p:sp>
        <p:nvSpPr>
          <p:cNvPr id="7" name="object 7"/>
          <p:cNvSpPr txBox="1"/>
          <p:nvPr/>
        </p:nvSpPr>
        <p:spPr>
          <a:xfrm>
            <a:off x="0" y="6967389"/>
            <a:ext cx="1450181" cy="490836"/>
          </a:xfrm>
          <a:prstGeom prst="rect">
            <a:avLst/>
          </a:prstGeom>
        </p:spPr>
        <p:txBody>
          <a:bodyPr vert="horz" wrap="square" lIns="0" tIns="5013" rIns="0" bIns="0" rtlCol="0">
            <a:spAutoFit/>
          </a:bodyPr>
          <a:lstStyle/>
          <a:p>
            <a:pPr marL="11139">
              <a:spcBef>
                <a:spcPts val="39"/>
              </a:spcBef>
            </a:pPr>
            <a:endParaRPr lang="hy-AM" sz="789" spc="-4" dirty="0">
              <a:solidFill>
                <a:srgbClr val="888888"/>
              </a:solidFill>
              <a:latin typeface="Trebuchet MS"/>
              <a:cs typeface="Trebuchet MS"/>
              <a:hlinkClick r:id="rId4"/>
            </a:endParaRPr>
          </a:p>
          <a:p>
            <a:pPr marL="11139">
              <a:spcBef>
                <a:spcPts val="39"/>
              </a:spcBef>
            </a:pPr>
            <a:endParaRPr lang="hy-AM" sz="789" spc="-4" dirty="0">
              <a:solidFill>
                <a:srgbClr val="888888"/>
              </a:solidFill>
              <a:latin typeface="Trebuchet MS"/>
              <a:cs typeface="Trebuchet MS"/>
              <a:hlinkClick r:id="rId4"/>
            </a:endParaRPr>
          </a:p>
          <a:p>
            <a:pPr marL="11139">
              <a:spcBef>
                <a:spcPts val="39"/>
              </a:spcBef>
            </a:pPr>
            <a:r>
              <a:rPr lang="hy-AM" sz="789" spc="-4" dirty="0">
                <a:solidFill>
                  <a:srgbClr val="888888"/>
                </a:solidFill>
                <a:latin typeface="Trebuchet MS"/>
                <a:cs typeface="Trebuchet MS"/>
                <a:hlinkClick r:id="rId4"/>
              </a:rPr>
              <a:t>       </a:t>
            </a:r>
          </a:p>
          <a:p>
            <a:pPr marL="11139">
              <a:spcBef>
                <a:spcPts val="39"/>
              </a:spcBef>
            </a:pPr>
            <a:r>
              <a:rPr lang="hy-AM" sz="789" u="sng" spc="-4" dirty="0">
                <a:solidFill>
                  <a:srgbClr val="888888"/>
                </a:solidFill>
                <a:latin typeface="Trebuchet MS"/>
                <a:cs typeface="Trebuchet MS"/>
                <a:hlinkClick r:id="rId4"/>
              </a:rPr>
              <a:t>     </a:t>
            </a:r>
            <a:r>
              <a:rPr lang="en-US" sz="789" u="sng" spc="-4" dirty="0">
                <a:solidFill>
                  <a:srgbClr val="888888"/>
                </a:solidFill>
                <a:latin typeface="Trebuchet MS"/>
                <a:cs typeface="Trebuchet MS"/>
                <a:hlinkClick r:id="rId4"/>
              </a:rPr>
              <a:t>h</a:t>
            </a:r>
            <a:r>
              <a:rPr sz="789" u="sng" spc="-4" dirty="0">
                <a:solidFill>
                  <a:srgbClr val="888888"/>
                </a:solidFill>
                <a:latin typeface="Trebuchet MS"/>
                <a:cs typeface="Trebuchet MS"/>
                <a:hlinkClick r:id="rId4"/>
              </a:rPr>
              <a:t>ttp://www.hven.am/</a:t>
            </a:r>
            <a:endParaRPr sz="789" u="sng" dirty="0">
              <a:latin typeface="Trebuchet MS"/>
              <a:cs typeface="Trebuchet MS"/>
            </a:endParaRPr>
          </a:p>
        </p:txBody>
      </p:sp>
    </p:spTree>
    <p:extLst>
      <p:ext uri="{BB962C8B-B14F-4D97-AF65-F5344CB8AC3E}">
        <p14:creationId xmlns:p14="http://schemas.microsoft.com/office/powerpoint/2010/main" val="111434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8500" y="1038225"/>
            <a:ext cx="7655719" cy="443226"/>
          </a:xfrm>
          <a:prstGeom prst="rect">
            <a:avLst/>
          </a:prstGeom>
        </p:spPr>
        <p:txBody>
          <a:bodyPr vert="horz" wrap="square" lIns="0" tIns="11139" rIns="0" bIns="0" rtlCol="0">
            <a:spAutoFit/>
          </a:bodyPr>
          <a:lstStyle/>
          <a:p>
            <a:pPr marL="11139">
              <a:spcBef>
                <a:spcPts val="88"/>
              </a:spcBef>
            </a:pPr>
            <a:r>
              <a:rPr lang="en-US" sz="2807" spc="-26" dirty="0">
                <a:solidFill>
                  <a:schemeClr val="accent3">
                    <a:lumMod val="75000"/>
                  </a:schemeClr>
                </a:solidFill>
              </a:rPr>
              <a:t>   </a:t>
            </a:r>
            <a:r>
              <a:rPr lang="en-US" sz="2807" spc="-22" dirty="0">
                <a:solidFill>
                  <a:schemeClr val="accent3">
                    <a:lumMod val="75000"/>
                  </a:schemeClr>
                </a:solidFill>
              </a:rPr>
              <a:t>220/110/35/10 /6/ kV </a:t>
            </a:r>
            <a:r>
              <a:rPr lang="en-US" sz="2807" spc="-26" dirty="0">
                <a:solidFill>
                  <a:schemeClr val="accent3">
                    <a:lumMod val="75000"/>
                  </a:schemeClr>
                </a:solidFill>
              </a:rPr>
              <a:t>“</a:t>
            </a:r>
            <a:r>
              <a:rPr lang="en-US" sz="2807" spc="-26" dirty="0" err="1">
                <a:solidFill>
                  <a:schemeClr val="accent3">
                    <a:lumMod val="75000"/>
                  </a:schemeClr>
                </a:solidFill>
              </a:rPr>
              <a:t>Shinuhayr</a:t>
            </a:r>
            <a:r>
              <a:rPr lang="en-US" sz="2807" spc="-26" dirty="0">
                <a:solidFill>
                  <a:schemeClr val="accent3">
                    <a:lumMod val="75000"/>
                  </a:schemeClr>
                </a:solidFill>
              </a:rPr>
              <a:t>” </a:t>
            </a:r>
            <a:r>
              <a:rPr lang="en-US" sz="2807" spc="-22" dirty="0">
                <a:solidFill>
                  <a:schemeClr val="accent3">
                    <a:lumMod val="75000"/>
                  </a:schemeClr>
                </a:solidFill>
              </a:rPr>
              <a:t>substation</a:t>
            </a:r>
            <a:endParaRPr sz="2807" spc="-18" dirty="0">
              <a:solidFill>
                <a:schemeClr val="accent3">
                  <a:lumMod val="75000"/>
                </a:schemeClr>
              </a:solidFill>
            </a:endParaRPr>
          </a:p>
        </p:txBody>
      </p:sp>
      <p:sp>
        <p:nvSpPr>
          <p:cNvPr id="3" name="object 3"/>
          <p:cNvSpPr txBox="1"/>
          <p:nvPr/>
        </p:nvSpPr>
        <p:spPr>
          <a:xfrm>
            <a:off x="594820" y="1796017"/>
            <a:ext cx="9229741" cy="3961956"/>
          </a:xfrm>
          <a:prstGeom prst="rect">
            <a:avLst/>
          </a:prstGeom>
        </p:spPr>
        <p:txBody>
          <a:bodyPr vert="horz" wrap="square" lIns="0" tIns="122529" rIns="0" bIns="0" rtlCol="0">
            <a:spAutoFit/>
          </a:bodyPr>
          <a:lstStyle/>
          <a:p>
            <a:pPr marL="11139">
              <a:spcBef>
                <a:spcPts val="965"/>
              </a:spcBef>
              <a:tabLst>
                <a:tab pos="311340" algn="l"/>
              </a:tabLst>
            </a:pPr>
            <a:r>
              <a:rPr lang="hy-AM" sz="1491" spc="-132" dirty="0">
                <a:solidFill>
                  <a:srgbClr val="90C225"/>
                </a:solidFill>
                <a:latin typeface="Arial" panose="020B0604020202020204" pitchFamily="34" charset="0"/>
                <a:cs typeface="Arial" panose="020B0604020202020204" pitchFamily="34" charset="0"/>
              </a:rPr>
              <a:t>▶  </a:t>
            </a:r>
            <a:r>
              <a:rPr lang="en-US" sz="1491" spc="35" dirty="0">
                <a:latin typeface="Arial" panose="020B0604020202020204" pitchFamily="34" charset="0"/>
                <a:cs typeface="Arial" panose="020B0604020202020204" pitchFamily="34" charset="0"/>
              </a:rPr>
              <a:t>Contract price </a:t>
            </a:r>
            <a:r>
              <a:rPr lang="hy-AM" sz="1491" dirty="0">
                <a:latin typeface="Arial" panose="020B0604020202020204" pitchFamily="34" charset="0"/>
                <a:cs typeface="Arial" panose="020B0604020202020204" pitchFamily="34" charset="0"/>
              </a:rPr>
              <a:t>– </a:t>
            </a:r>
            <a:r>
              <a:rPr lang="en-US" sz="1491" dirty="0">
                <a:latin typeface="Arial" panose="020B0604020202020204" pitchFamily="34" charset="0"/>
                <a:cs typeface="Arial" panose="020B0604020202020204" pitchFamily="34" charset="0"/>
              </a:rPr>
              <a:t>USD </a:t>
            </a:r>
            <a:r>
              <a:rPr lang="hy-AM" sz="1491" dirty="0">
                <a:latin typeface="Arial" panose="020B0604020202020204" pitchFamily="34" charset="0"/>
                <a:cs typeface="Arial" panose="020B0604020202020204" pitchFamily="34" charset="0"/>
              </a:rPr>
              <a:t>5,255,000․0</a:t>
            </a:r>
            <a:r>
              <a:rPr sz="1491" spc="-105" dirty="0">
                <a:solidFill>
                  <a:srgbClr val="90C225"/>
                </a:solidFill>
                <a:latin typeface="Lucida Sans Unicode"/>
                <a:cs typeface="Lucida Sans Unicode"/>
              </a:rPr>
              <a:t>	</a:t>
            </a:r>
          </a:p>
          <a:p>
            <a:pPr marL="311897" marR="677818" indent="-300758" algn="just">
              <a:spcBef>
                <a:spcPts val="430"/>
              </a:spcBef>
              <a:tabLst>
                <a:tab pos="311340" algn="l"/>
              </a:tabLst>
            </a:pPr>
            <a:r>
              <a:rPr lang="hy-AM" sz="1491" spc="-132" dirty="0">
                <a:solidFill>
                  <a:srgbClr val="90C225"/>
                </a:solidFill>
                <a:latin typeface="Arial" panose="020B0604020202020204" pitchFamily="34" charset="0"/>
                <a:cs typeface="Arial" panose="020B0604020202020204" pitchFamily="34" charset="0"/>
              </a:rPr>
              <a:t>▶ </a:t>
            </a:r>
            <a:r>
              <a:rPr lang="en-US" sz="1491" spc="-4" dirty="0">
                <a:latin typeface="Arial" panose="020B0604020202020204" pitchFamily="34" charset="0"/>
                <a:cs typeface="Arial" panose="020B0604020202020204" pitchFamily="34" charset="0"/>
              </a:rPr>
              <a:t>Financing company </a:t>
            </a:r>
            <a:r>
              <a:rPr lang="hy-AM" sz="1491" spc="-4" dirty="0">
                <a:latin typeface="Arial" panose="020B0604020202020204" pitchFamily="34" charset="0"/>
                <a:cs typeface="Arial" panose="020B0604020202020204" pitchFamily="34" charset="0"/>
              </a:rPr>
              <a:t>– </a:t>
            </a:r>
            <a:r>
              <a:rPr lang="en-US" sz="1491" spc="-4" dirty="0">
                <a:latin typeface="Arial" panose="020B0604020202020204" pitchFamily="34" charset="0"/>
                <a:cs typeface="Arial" panose="020B0604020202020204" pitchFamily="34" charset="0"/>
              </a:rPr>
              <a:t>“High Voltage Electrical Networks” CJSC</a:t>
            </a:r>
            <a:r>
              <a:rPr lang="hy-AM" sz="1491" spc="-4" dirty="0">
                <a:latin typeface="Arial" panose="020B0604020202020204" pitchFamily="34" charset="0"/>
                <a:cs typeface="Arial" panose="020B0604020202020204" pitchFamily="34" charset="0"/>
              </a:rPr>
              <a:t> </a:t>
            </a:r>
          </a:p>
          <a:p>
            <a:pPr algn="just">
              <a:lnSpc>
                <a:spcPct val="150000"/>
              </a:lnSpc>
            </a:pPr>
            <a:r>
              <a:rPr lang="hy-AM" sz="1491" spc="-132" dirty="0">
                <a:solidFill>
                  <a:srgbClr val="90C225"/>
                </a:solidFill>
                <a:latin typeface="Arial" panose="020B0604020202020204" pitchFamily="34" charset="0"/>
                <a:cs typeface="Arial" panose="020B0604020202020204" pitchFamily="34" charset="0"/>
              </a:rPr>
              <a:t> ▶ </a:t>
            </a:r>
            <a:r>
              <a:rPr lang="en-US" sz="1491" spc="-9" dirty="0">
                <a:latin typeface="Arial" panose="020B0604020202020204" pitchFamily="34" charset="0"/>
                <a:cs typeface="Arial" panose="020B0604020202020204" pitchFamily="34" charset="0"/>
              </a:rPr>
              <a:t>Contractor </a:t>
            </a:r>
            <a:r>
              <a:rPr lang="hy-AM" sz="1491" b="1" spc="-9" dirty="0">
                <a:latin typeface="Arial" panose="020B0604020202020204" pitchFamily="34" charset="0"/>
                <a:cs typeface="Arial" panose="020B0604020202020204" pitchFamily="34" charset="0"/>
              </a:rPr>
              <a:t>-  </a:t>
            </a:r>
            <a:r>
              <a:rPr lang="en-US" sz="1491" dirty="0">
                <a:latin typeface="Arial" panose="020B0604020202020204" pitchFamily="34" charset="0"/>
                <a:ea typeface="Calibri" panose="020F0502020204030204" pitchFamily="34" charset="0"/>
                <a:cs typeface="Arial" panose="020B0604020202020204" pitchFamily="34" charset="0"/>
              </a:rPr>
              <a:t>“</a:t>
            </a:r>
            <a:r>
              <a:rPr lang="en-US" sz="1491" dirty="0" err="1">
                <a:latin typeface="Arial" panose="020B0604020202020204" pitchFamily="34" charset="0"/>
                <a:ea typeface="Calibri" panose="020F0502020204030204" pitchFamily="34" charset="0"/>
                <a:cs typeface="Arial" panose="020B0604020202020204" pitchFamily="34" charset="0"/>
              </a:rPr>
              <a:t>Kaskad</a:t>
            </a:r>
            <a:r>
              <a:rPr lang="en-US" sz="1491" dirty="0">
                <a:latin typeface="Arial" panose="020B0604020202020204" pitchFamily="34" charset="0"/>
                <a:ea typeface="Calibri" panose="020F0502020204030204" pitchFamily="34" charset="0"/>
                <a:cs typeface="Arial" panose="020B0604020202020204" pitchFamily="34" charset="0"/>
              </a:rPr>
              <a:t> </a:t>
            </a:r>
            <a:r>
              <a:rPr lang="en-US" sz="1491" dirty="0" err="1">
                <a:latin typeface="Arial" panose="020B0604020202020204" pitchFamily="34" charset="0"/>
                <a:ea typeface="Calibri" panose="020F0502020204030204" pitchFamily="34" charset="0"/>
                <a:cs typeface="Arial" panose="020B0604020202020204" pitchFamily="34" charset="0"/>
              </a:rPr>
              <a:t>Energo</a:t>
            </a:r>
            <a:r>
              <a:rPr lang="en-US" sz="1491" dirty="0">
                <a:latin typeface="Arial" panose="020B0604020202020204" pitchFamily="34" charset="0"/>
                <a:ea typeface="Calibri" panose="020F0502020204030204" pitchFamily="34" charset="0"/>
                <a:cs typeface="Arial" panose="020B0604020202020204" pitchFamily="34" charset="0"/>
              </a:rPr>
              <a:t>” LLC</a:t>
            </a:r>
            <a:endParaRPr lang="hy-AM" sz="1491" spc="-105" dirty="0">
              <a:solidFill>
                <a:srgbClr val="90C225"/>
              </a:solidFill>
              <a:latin typeface="Arial"/>
              <a:cs typeface="Lucida Sans Unicode"/>
            </a:endParaRPr>
          </a:p>
          <a:p>
            <a:pPr marL="11139">
              <a:spcBef>
                <a:spcPts val="965"/>
              </a:spcBef>
              <a:tabLst>
                <a:tab pos="311340" algn="l"/>
              </a:tabLst>
            </a:pPr>
            <a:r>
              <a:rPr lang="en-US" sz="1403" dirty="0">
                <a:latin typeface="Arial"/>
                <a:cs typeface="Arial"/>
              </a:rPr>
              <a:t>It was built in 1961 and is located </a:t>
            </a:r>
            <a:r>
              <a:rPr lang="en-US" sz="1403" spc="-4" dirty="0">
                <a:solidFill>
                  <a:srgbClr val="404040"/>
                </a:solidFill>
                <a:latin typeface="Arial"/>
                <a:cs typeface="Arial"/>
              </a:rPr>
              <a:t>at a distance of </a:t>
            </a:r>
            <a:r>
              <a:rPr lang="en-US" sz="1403" dirty="0">
                <a:latin typeface="Arial"/>
                <a:cs typeface="Arial"/>
              </a:rPr>
              <a:t>235 km from Yerevan, in </a:t>
            </a:r>
            <a:r>
              <a:rPr lang="en-US" sz="1403" dirty="0" err="1">
                <a:latin typeface="Arial"/>
                <a:cs typeface="Arial"/>
              </a:rPr>
              <a:t>Shinuhair</a:t>
            </a:r>
            <a:r>
              <a:rPr lang="hy-AM" sz="1403" dirty="0">
                <a:latin typeface="Arial"/>
                <a:cs typeface="Arial"/>
              </a:rPr>
              <a:t>, </a:t>
            </a:r>
            <a:r>
              <a:rPr lang="en-US" sz="1403" dirty="0">
                <a:latin typeface="Arial"/>
                <a:cs typeface="Arial"/>
              </a:rPr>
              <a:t>Syunik </a:t>
            </a:r>
            <a:r>
              <a:rPr lang="en-US" sz="1403" dirty="0" err="1">
                <a:latin typeface="Arial"/>
                <a:cs typeface="Arial"/>
              </a:rPr>
              <a:t>Marz</a:t>
            </a:r>
            <a:r>
              <a:rPr lang="en-US" sz="1403" dirty="0">
                <a:latin typeface="Arial"/>
                <a:cs typeface="Arial"/>
              </a:rPr>
              <a:t> of the Republic of Armenia. It occupies an area of 6.6 ha.</a:t>
            </a:r>
            <a:endParaRPr lang="en-US" dirty="0">
              <a:latin typeface="Arial"/>
              <a:cs typeface="Arial"/>
            </a:endParaRPr>
          </a:p>
          <a:p>
            <a:pPr marL="11139">
              <a:spcBef>
                <a:spcPts val="965"/>
              </a:spcBef>
              <a:tabLst>
                <a:tab pos="311340" algn="l"/>
              </a:tabLst>
            </a:pPr>
            <a:r>
              <a:rPr lang="en-US" dirty="0">
                <a:latin typeface="Arial"/>
                <a:cs typeface="Arial"/>
              </a:rPr>
              <a:t>      </a:t>
            </a:r>
            <a:r>
              <a:rPr spc="-105" dirty="0">
                <a:latin typeface="Lucida Sans Unicode"/>
                <a:cs typeface="Lucida Sans Unicode"/>
              </a:rPr>
              <a:t>	</a:t>
            </a:r>
            <a:r>
              <a:rPr sz="1403" dirty="0">
                <a:latin typeface="Arial"/>
                <a:cs typeface="Arial"/>
              </a:rPr>
              <a:t> </a:t>
            </a:r>
            <a:r>
              <a:rPr lang="hy-AM" sz="1403" dirty="0">
                <a:latin typeface="Arial"/>
                <a:cs typeface="Arial"/>
              </a:rPr>
              <a:t>      </a:t>
            </a:r>
            <a:r>
              <a:rPr lang="hy-AM" sz="1403" b="1" spc="4" dirty="0">
                <a:latin typeface="Arial"/>
                <a:cs typeface="Arial"/>
              </a:rPr>
              <a:t>                                                            </a:t>
            </a:r>
            <a:r>
              <a:rPr lang="en-US" sz="1403" b="1" spc="4" dirty="0">
                <a:latin typeface="Arial"/>
                <a:cs typeface="Arial"/>
              </a:rPr>
              <a:t>Scheduled works</a:t>
            </a:r>
            <a:endParaRPr sz="1403" dirty="0">
              <a:latin typeface="Arial"/>
              <a:cs typeface="Arial"/>
            </a:endParaRPr>
          </a:p>
          <a:p>
            <a:pPr marL="3612990" marR="4456" algn="just">
              <a:lnSpc>
                <a:spcPct val="150000"/>
              </a:lnSpc>
              <a:spcBef>
                <a:spcPts val="263"/>
              </a:spcBef>
            </a:pPr>
            <a:r>
              <a:rPr sz="1403" spc="-9" dirty="0">
                <a:latin typeface="Arial"/>
                <a:cs typeface="Arial"/>
              </a:rPr>
              <a:t> </a:t>
            </a:r>
            <a:r>
              <a:rPr lang="hy-AM" sz="1403" spc="-132" dirty="0">
                <a:solidFill>
                  <a:srgbClr val="90C225"/>
                </a:solidFill>
                <a:latin typeface="Arial" panose="020B0604020202020204" pitchFamily="34" charset="0"/>
                <a:cs typeface="Arial" panose="020B0604020202020204" pitchFamily="34" charset="0"/>
              </a:rPr>
              <a:t>▶  </a:t>
            </a:r>
            <a:r>
              <a:rPr lang="en-US" sz="1403" spc="-9" dirty="0">
                <a:latin typeface="Arial"/>
                <a:cs typeface="Arial"/>
              </a:rPr>
              <a:t>Change of the diagram of 220kV switchyard making it </a:t>
            </a:r>
            <a:r>
              <a:rPr lang="en-US" sz="1403" spc="88" dirty="0">
                <a:latin typeface="Arial"/>
                <a:cs typeface="Arial"/>
              </a:rPr>
              <a:t> </a:t>
            </a:r>
            <a:r>
              <a:rPr lang="en-US" sz="1403" dirty="0">
                <a:latin typeface="Arial"/>
                <a:cs typeface="Arial"/>
              </a:rPr>
              <a:t>I,</a:t>
            </a:r>
            <a:r>
              <a:rPr lang="en-US" sz="1403" spc="83" dirty="0">
                <a:latin typeface="Arial"/>
                <a:cs typeface="Arial"/>
              </a:rPr>
              <a:t> </a:t>
            </a:r>
            <a:r>
              <a:rPr lang="en-US" sz="1403" dirty="0">
                <a:latin typeface="Arial"/>
                <a:cs typeface="Arial"/>
              </a:rPr>
              <a:t>II</a:t>
            </a:r>
            <a:r>
              <a:rPr lang="en-US" sz="1403" spc="83" dirty="0">
                <a:latin typeface="Arial"/>
                <a:cs typeface="Arial"/>
              </a:rPr>
              <a:t> and bypass busbar systems</a:t>
            </a:r>
            <a:r>
              <a:rPr sz="1403" spc="88" dirty="0">
                <a:latin typeface="Arial"/>
                <a:cs typeface="Arial"/>
              </a:rPr>
              <a:t> </a:t>
            </a:r>
            <a:endParaRPr sz="1403" dirty="0">
              <a:latin typeface="Arial"/>
              <a:cs typeface="Arial"/>
            </a:endParaRPr>
          </a:p>
          <a:p>
            <a:pPr marL="3612990" marR="4456">
              <a:lnSpc>
                <a:spcPct val="150000"/>
              </a:lnSpc>
              <a:spcBef>
                <a:spcPts val="263"/>
              </a:spcBef>
              <a:tabLst>
                <a:tab pos="4810451" algn="l"/>
                <a:tab pos="5637534" algn="l"/>
                <a:tab pos="6136012" algn="l"/>
                <a:tab pos="6329276" algn="l"/>
                <a:tab pos="7200916" algn="l"/>
              </a:tabLst>
            </a:pPr>
            <a:r>
              <a:rPr sz="1403" spc="-4" dirty="0">
                <a:latin typeface="Arial"/>
                <a:cs typeface="Arial"/>
              </a:rPr>
              <a:t> </a:t>
            </a:r>
            <a:r>
              <a:rPr lang="hy-AM" sz="1403" spc="-132" dirty="0">
                <a:solidFill>
                  <a:srgbClr val="90C225"/>
                </a:solidFill>
                <a:latin typeface="Arial" panose="020B0604020202020204" pitchFamily="34" charset="0"/>
                <a:cs typeface="Arial" panose="020B0604020202020204" pitchFamily="34" charset="0"/>
              </a:rPr>
              <a:t>▶</a:t>
            </a:r>
            <a:r>
              <a:rPr sz="1403" spc="-4" dirty="0">
                <a:latin typeface="Arial"/>
                <a:cs typeface="Arial"/>
              </a:rPr>
              <a:t>  </a:t>
            </a:r>
            <a:r>
              <a:rPr lang="en-US" sz="1403" spc="-4" dirty="0">
                <a:latin typeface="Arial"/>
                <a:cs typeface="Arial"/>
              </a:rPr>
              <a:t>Autotransformers and transformers will be rehabilitated </a:t>
            </a:r>
            <a:endParaRPr sz="1403" spc="-75" dirty="0">
              <a:latin typeface="Lucida Sans Unicode"/>
              <a:cs typeface="Lucida Sans Unicode"/>
            </a:endParaRPr>
          </a:p>
          <a:p>
            <a:pPr marL="3612990">
              <a:lnSpc>
                <a:spcPct val="150000"/>
              </a:lnSpc>
              <a:spcBef>
                <a:spcPts val="263"/>
              </a:spcBef>
              <a:tabLst>
                <a:tab pos="3913747" algn="l"/>
              </a:tabLst>
            </a:pPr>
            <a:r>
              <a:rPr sz="1403" spc="-13" dirty="0">
                <a:latin typeface="Arial"/>
                <a:cs typeface="Arial"/>
              </a:rPr>
              <a:t> </a:t>
            </a:r>
            <a:r>
              <a:rPr lang="hy-AM" sz="1403" spc="-132" dirty="0">
                <a:solidFill>
                  <a:srgbClr val="90C225"/>
                </a:solidFill>
                <a:latin typeface="Arial" panose="020B0604020202020204" pitchFamily="34" charset="0"/>
                <a:cs typeface="Arial" panose="020B0604020202020204" pitchFamily="34" charset="0"/>
              </a:rPr>
              <a:t>▶ </a:t>
            </a:r>
            <a:r>
              <a:rPr lang="en-US" sz="1403" spc="-132" dirty="0">
                <a:latin typeface="Arial" panose="020B0604020202020204" pitchFamily="34" charset="0"/>
                <a:cs typeface="Arial" panose="020B0604020202020204" pitchFamily="34" charset="0"/>
              </a:rPr>
              <a:t>All the  </a:t>
            </a:r>
            <a:r>
              <a:rPr sz="1403" spc="-13" dirty="0">
                <a:latin typeface="Arial"/>
                <a:cs typeface="Arial"/>
              </a:rPr>
              <a:t>220</a:t>
            </a:r>
            <a:r>
              <a:rPr lang="en-US" sz="1403" spc="-13" dirty="0">
                <a:latin typeface="Arial"/>
                <a:cs typeface="Arial"/>
              </a:rPr>
              <a:t>kV,</a:t>
            </a:r>
            <a:r>
              <a:rPr sz="1403" spc="-13" dirty="0">
                <a:latin typeface="Arial"/>
                <a:cs typeface="Arial"/>
              </a:rPr>
              <a:t> 110</a:t>
            </a:r>
            <a:r>
              <a:rPr lang="en-US" sz="1403" spc="-13" dirty="0">
                <a:latin typeface="Arial"/>
                <a:cs typeface="Arial"/>
              </a:rPr>
              <a:t>kV, </a:t>
            </a:r>
            <a:r>
              <a:rPr sz="1403" spc="-13" dirty="0">
                <a:latin typeface="Arial"/>
                <a:cs typeface="Arial"/>
              </a:rPr>
              <a:t>35</a:t>
            </a:r>
            <a:r>
              <a:rPr lang="en-US" sz="1403" spc="-13" dirty="0">
                <a:latin typeface="Arial"/>
                <a:cs typeface="Arial"/>
              </a:rPr>
              <a:t>kV,</a:t>
            </a:r>
            <a:r>
              <a:rPr sz="1403" spc="-13" dirty="0">
                <a:latin typeface="Arial"/>
                <a:cs typeface="Arial"/>
              </a:rPr>
              <a:t> 10 /6/</a:t>
            </a:r>
            <a:r>
              <a:rPr lang="en-US" sz="1403" spc="-13" dirty="0">
                <a:latin typeface="Arial"/>
                <a:cs typeface="Arial"/>
              </a:rPr>
              <a:t>kV equipment, relay protection and automation equipment should be replaced. The completion of the works is planned to be in January 2024. </a:t>
            </a:r>
            <a:endParaRPr sz="1403" dirty="0">
              <a:latin typeface="Arial"/>
              <a:cs typeface="Arial"/>
            </a:endParaRPr>
          </a:p>
        </p:txBody>
      </p:sp>
      <p:pic>
        <p:nvPicPr>
          <p:cNvPr id="4" name="object 4"/>
          <p:cNvPicPr/>
          <p:nvPr/>
        </p:nvPicPr>
        <p:blipFill>
          <a:blip r:embed="rId2" cstate="print"/>
          <a:stretch>
            <a:fillRect/>
          </a:stretch>
        </p:blipFill>
        <p:spPr>
          <a:xfrm>
            <a:off x="469900" y="3483752"/>
            <a:ext cx="3537298" cy="2681736"/>
          </a:xfrm>
          <a:prstGeom prst="rect">
            <a:avLst/>
          </a:prstGeom>
        </p:spPr>
      </p:pic>
      <p:sp>
        <p:nvSpPr>
          <p:cNvPr id="5" name="object 5"/>
          <p:cNvSpPr txBox="1"/>
          <p:nvPr/>
        </p:nvSpPr>
        <p:spPr>
          <a:xfrm>
            <a:off x="136063" y="7283132"/>
            <a:ext cx="1054302" cy="126505"/>
          </a:xfrm>
          <a:prstGeom prst="rect">
            <a:avLst/>
          </a:prstGeom>
        </p:spPr>
        <p:txBody>
          <a:bodyPr vert="horz" wrap="square" lIns="0" tIns="5013" rIns="0" bIns="0" rtlCol="0">
            <a:spAutoFit/>
          </a:bodyPr>
          <a:lstStyle/>
          <a:p>
            <a:pPr marL="11139">
              <a:spcBef>
                <a:spcPts val="39"/>
              </a:spcBef>
            </a:pPr>
            <a:r>
              <a:rPr sz="789" spc="-4" dirty="0">
                <a:solidFill>
                  <a:srgbClr val="888888"/>
                </a:solidFill>
                <a:latin typeface="Trebuchet MS"/>
                <a:cs typeface="Trebuchet MS"/>
                <a:hlinkClick r:id="rId3"/>
              </a:rPr>
              <a:t>http://www.hven.am/</a:t>
            </a:r>
            <a:endParaRPr sz="789" dirty="0">
              <a:latin typeface="Trebuchet MS"/>
              <a:cs typeface="Trebuchet MS"/>
            </a:endParaRPr>
          </a:p>
        </p:txBody>
      </p:sp>
    </p:spTree>
    <p:extLst>
      <p:ext uri="{BB962C8B-B14F-4D97-AF65-F5344CB8AC3E}">
        <p14:creationId xmlns:p14="http://schemas.microsoft.com/office/powerpoint/2010/main" val="337397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093953-43C2-7E23-C46C-D3E978302C96}"/>
              </a:ext>
            </a:extLst>
          </p:cNvPr>
          <p:cNvSpPr>
            <a:spLocks noGrp="1"/>
          </p:cNvSpPr>
          <p:nvPr>
            <p:ph type="title"/>
          </p:nvPr>
        </p:nvSpPr>
        <p:spPr>
          <a:xfrm>
            <a:off x="663214" y="428625"/>
            <a:ext cx="9321403" cy="1090742"/>
          </a:xfrm>
        </p:spPr>
        <p:txBody>
          <a:bodyPr/>
          <a:lstStyle/>
          <a:p>
            <a:r>
              <a:rPr lang="hy-AM" sz="2105" i="1" dirty="0">
                <a:solidFill>
                  <a:srgbClr val="90C226"/>
                </a:solidFill>
                <a:latin typeface="GHEA Grapalat" panose="02000506050000020003" pitchFamily="50" charset="0"/>
                <a:ea typeface="Courier New" panose="02070309020205020404" pitchFamily="49" charset="0"/>
              </a:rPr>
              <a:t>          </a:t>
            </a:r>
            <a:r>
              <a:rPr lang="en-US" sz="2807" dirty="0">
                <a:solidFill>
                  <a:schemeClr val="accent3">
                    <a:lumMod val="75000"/>
                  </a:schemeClr>
                </a:solidFill>
                <a:latin typeface="Arial" panose="020B0604020202020204" pitchFamily="34" charset="0"/>
                <a:ea typeface="Courier New" panose="02070309020205020404" pitchFamily="49" charset="0"/>
                <a:cs typeface="Arial" panose="020B0604020202020204" pitchFamily="34" charset="0"/>
              </a:rPr>
              <a:t>Expected outcome</a:t>
            </a:r>
            <a:endParaRPr lang="ru-RU" sz="2807" dirty="0">
              <a:solidFill>
                <a:schemeClr val="accent3">
                  <a:lumMod val="75000"/>
                </a:schemeClr>
              </a:solidFill>
              <a:latin typeface="Arial" panose="020B0604020202020204" pitchFamily="34" charset="0"/>
              <a:cs typeface="Arial" panose="020B0604020202020204" pitchFamily="34" charset="0"/>
            </a:endParaRPr>
          </a:p>
        </p:txBody>
      </p:sp>
      <p:sp>
        <p:nvSpPr>
          <p:cNvPr id="3" name="Текст 2">
            <a:extLst>
              <a:ext uri="{FF2B5EF4-FFF2-40B4-BE49-F238E27FC236}">
                <a16:creationId xmlns:a16="http://schemas.microsoft.com/office/drawing/2014/main" id="{0F759783-6798-E46C-3E38-25D854929D84}"/>
              </a:ext>
            </a:extLst>
          </p:cNvPr>
          <p:cNvSpPr>
            <a:spLocks noGrp="1"/>
          </p:cNvSpPr>
          <p:nvPr>
            <p:ph type="body" idx="1"/>
          </p:nvPr>
        </p:nvSpPr>
        <p:spPr>
          <a:xfrm>
            <a:off x="663215" y="1190625"/>
            <a:ext cx="8827178" cy="2266903"/>
          </a:xfrm>
        </p:spPr>
        <p:txBody>
          <a:bodyPr/>
          <a:lstStyle/>
          <a:p>
            <a:pPr marL="11139" algn="l">
              <a:lnSpc>
                <a:spcPct val="135000"/>
              </a:lnSpc>
              <a:spcBef>
                <a:spcPts val="526"/>
              </a:spcBef>
              <a:tabLst>
                <a:tab pos="311340" algn="l"/>
              </a:tabLst>
            </a:pPr>
            <a:r>
              <a:rPr lang="hy-AM" sz="1579" i="0" spc="-132" dirty="0">
                <a:solidFill>
                  <a:srgbClr val="90C225"/>
                </a:solidFill>
                <a:latin typeface="Arial" panose="020B0604020202020204" pitchFamily="34" charset="0"/>
                <a:cs typeface="Arial" panose="020B0604020202020204" pitchFamily="34" charset="0"/>
              </a:rPr>
              <a:t>▶   </a:t>
            </a:r>
            <a:r>
              <a:rPr lang="en-US" i="0" spc="-4" dirty="0">
                <a:latin typeface="Arial" panose="020B0604020202020204" pitchFamily="34" charset="0"/>
                <a:cs typeface="Arial" panose="020B0604020202020204" pitchFamily="34" charset="0"/>
              </a:rPr>
              <a:t>As a result of the project implementation, the efficiency of the power system of Armenia will be improved, power transmission losses will be minimized, the efficiency of the internal power transmission network and the reliability of power supply to consumers in the region will increase.</a:t>
            </a:r>
          </a:p>
          <a:p>
            <a:pPr marL="11139" algn="just">
              <a:lnSpc>
                <a:spcPct val="135000"/>
              </a:lnSpc>
              <a:spcBef>
                <a:spcPts val="526"/>
              </a:spcBef>
              <a:tabLst>
                <a:tab pos="311340" algn="l"/>
              </a:tabLst>
            </a:pPr>
            <a:r>
              <a:rPr lang="hy-AM" sz="1579" i="0" spc="-132" dirty="0">
                <a:solidFill>
                  <a:srgbClr val="90C225"/>
                </a:solidFill>
                <a:latin typeface="Arial" panose="020B0604020202020204" pitchFamily="34" charset="0"/>
                <a:cs typeface="Arial" panose="020B0604020202020204" pitchFamily="34" charset="0"/>
              </a:rPr>
              <a:t>▶ </a:t>
            </a:r>
            <a:r>
              <a:rPr lang="en-US" i="0" dirty="0">
                <a:solidFill>
                  <a:srgbClr val="404040"/>
                </a:solidFill>
                <a:latin typeface="Arial" panose="020B0604020202020204" pitchFamily="34" charset="0"/>
                <a:cs typeface="Arial" panose="020B0604020202020204" pitchFamily="34" charset="0"/>
              </a:rPr>
              <a:t>The project will promote reliable, flexible and mutually beneficial cross-border exchanges of electricity between Armenia and Iran.</a:t>
            </a:r>
            <a:endParaRPr lang="hy-AM" i="0" dirty="0">
              <a:solidFill>
                <a:srgbClr val="404040"/>
              </a:solidFill>
              <a:latin typeface="Arial" panose="020B0604020202020204" pitchFamily="34" charset="0"/>
              <a:cs typeface="Arial" panose="020B0604020202020204" pitchFamily="34" charset="0"/>
            </a:endParaRPr>
          </a:p>
        </p:txBody>
      </p:sp>
      <p:pic>
        <p:nvPicPr>
          <p:cNvPr id="6" name="Рисунок 5" descr="Изображение выглядит как небо, внешний, транспорт&#10;&#10;Автоматически созданное описание">
            <a:extLst>
              <a:ext uri="{FF2B5EF4-FFF2-40B4-BE49-F238E27FC236}">
                <a16:creationId xmlns:a16="http://schemas.microsoft.com/office/drawing/2014/main" id="{DEEA97AA-2D7A-AF42-D2B8-5A370F1453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3032" y="4079573"/>
            <a:ext cx="3917155" cy="2611437"/>
          </a:xfrm>
          <a:prstGeom prst="rect">
            <a:avLst/>
          </a:prstGeom>
        </p:spPr>
      </p:pic>
      <p:pic>
        <p:nvPicPr>
          <p:cNvPr id="8" name="Рисунок 7" descr="Изображение выглядит как небо, внешний, железная дорога, день&#10;&#10;Автоматически созданное описание">
            <a:extLst>
              <a:ext uri="{FF2B5EF4-FFF2-40B4-BE49-F238E27FC236}">
                <a16:creationId xmlns:a16="http://schemas.microsoft.com/office/drawing/2014/main" id="{5D18DDFE-9CF4-C0BA-BCE7-E93DA36A0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11" y="4098668"/>
            <a:ext cx="3917156" cy="2611438"/>
          </a:xfrm>
          <a:prstGeom prst="rect">
            <a:avLst/>
          </a:prstGeom>
        </p:spPr>
      </p:pic>
    </p:spTree>
    <p:extLst>
      <p:ext uri="{BB962C8B-B14F-4D97-AF65-F5344CB8AC3E}">
        <p14:creationId xmlns:p14="http://schemas.microsoft.com/office/powerpoint/2010/main" val="3451416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778037-CDB2-64BB-093C-78D7166B0269}"/>
              </a:ext>
            </a:extLst>
          </p:cNvPr>
          <p:cNvSpPr>
            <a:spLocks noGrp="1"/>
          </p:cNvSpPr>
          <p:nvPr>
            <p:ph type="title"/>
          </p:nvPr>
        </p:nvSpPr>
        <p:spPr>
          <a:xfrm>
            <a:off x="0" y="428625"/>
            <a:ext cx="8554720" cy="2105448"/>
          </a:xfrm>
        </p:spPr>
        <p:txBody>
          <a:bodyPr/>
          <a:lstStyle/>
          <a:p>
            <a:pPr marL="189454" algn="ctr"/>
            <a:br>
              <a:rPr lang="en-US" sz="2456" spc="-26" dirty="0">
                <a:solidFill>
                  <a:schemeClr val="accent3">
                    <a:lumMod val="75000"/>
                  </a:schemeClr>
                </a:solidFill>
                <a:latin typeface="Arial" panose="020B0604020202020204" pitchFamily="34" charset="0"/>
                <a:cs typeface="Arial" panose="020B0604020202020204" pitchFamily="34" charset="0"/>
              </a:rPr>
            </a:br>
            <a:r>
              <a:rPr lang="en-US" sz="2456" spc="-26" dirty="0">
                <a:solidFill>
                  <a:schemeClr val="accent3">
                    <a:lumMod val="75000"/>
                  </a:schemeClr>
                </a:solidFill>
                <a:latin typeface="Arial" panose="020B0604020202020204" pitchFamily="34" charset="0"/>
                <a:cs typeface="Arial" panose="020B0604020202020204" pitchFamily="34" charset="0"/>
              </a:rPr>
              <a:t>        </a:t>
            </a:r>
            <a:r>
              <a:rPr lang="en-US" sz="2631" spc="-26" dirty="0">
                <a:solidFill>
                  <a:schemeClr val="accent3">
                    <a:lumMod val="75000"/>
                  </a:schemeClr>
                </a:solidFill>
                <a:latin typeface="Arial" panose="020B0604020202020204" pitchFamily="34" charset="0"/>
                <a:cs typeface="Arial" panose="020B0604020202020204" pitchFamily="34" charset="0"/>
              </a:rPr>
              <a:t>Projects to be Implemented by “High Voltage Electric Networks” CJSC in the Near Future</a:t>
            </a:r>
            <a:br>
              <a:rPr lang="en-US" sz="2105" b="1" dirty="0">
                <a:solidFill>
                  <a:schemeClr val="tx1"/>
                </a:solidFill>
                <a:latin typeface="GHEA Grapalat" panose="02000506050000020003" pitchFamily="50" charset="0"/>
              </a:rPr>
            </a:br>
            <a:br>
              <a:rPr lang="en-US" sz="2105" b="1" dirty="0">
                <a:solidFill>
                  <a:schemeClr val="tx1"/>
                </a:solidFill>
                <a:latin typeface="GHEA Grapalat" panose="02000506050000020003" pitchFamily="50" charset="0"/>
              </a:rPr>
            </a:br>
            <a:br>
              <a:rPr lang="hy-AM" sz="2105" b="1" dirty="0">
                <a:solidFill>
                  <a:schemeClr val="tx1"/>
                </a:solidFill>
                <a:latin typeface="GHEA Grapalat" panose="02000506050000020003" pitchFamily="50" charset="0"/>
              </a:rPr>
            </a:br>
            <a:endParaRPr lang="ru-RU" sz="1754"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16C9E56-828A-4982-AA0F-CA199F87F87E}"/>
              </a:ext>
            </a:extLst>
          </p:cNvPr>
          <p:cNvSpPr txBox="1"/>
          <p:nvPr/>
        </p:nvSpPr>
        <p:spPr>
          <a:xfrm>
            <a:off x="393701" y="1952625"/>
            <a:ext cx="9698198" cy="4235711"/>
          </a:xfrm>
          <a:prstGeom prst="rect">
            <a:avLst/>
          </a:prstGeom>
          <a:noFill/>
        </p:spPr>
        <p:txBody>
          <a:bodyPr wrap="square">
            <a:spAutoFit/>
          </a:bodyPr>
          <a:lstStyle/>
          <a:p>
            <a:endParaRPr lang="hy-AM" sz="1754" dirty="0">
              <a:solidFill>
                <a:schemeClr val="tx1"/>
              </a:solidFill>
              <a:latin typeface="Arial" panose="020B0604020202020204" pitchFamily="34" charset="0"/>
              <a:cs typeface="Arial" panose="020B0604020202020204" pitchFamily="34" charset="0"/>
            </a:endParaRPr>
          </a:p>
          <a:p>
            <a:pPr>
              <a:lnSpc>
                <a:spcPct val="150000"/>
              </a:lnSpc>
            </a:pPr>
            <a:r>
              <a:rPr lang="en-US" sz="1754" dirty="0">
                <a:solidFill>
                  <a:schemeClr val="tx1"/>
                </a:solidFill>
                <a:latin typeface="Arial" panose="020B0604020202020204" pitchFamily="34" charset="0"/>
                <a:cs typeface="Arial" panose="020B0604020202020204" pitchFamily="34" charset="0"/>
              </a:rPr>
              <a:t>It is foreseen to carry out rehabilitation of three substations with loan facilities /about </a:t>
            </a:r>
          </a:p>
          <a:p>
            <a:pPr>
              <a:lnSpc>
                <a:spcPct val="150000"/>
              </a:lnSpc>
            </a:pPr>
            <a:r>
              <a:rPr lang="en-US" sz="1754" dirty="0">
                <a:solidFill>
                  <a:schemeClr val="tx1"/>
                </a:solidFill>
                <a:latin typeface="Arial" panose="020B0604020202020204" pitchFamily="34" charset="0"/>
                <a:cs typeface="Arial" panose="020B0604020202020204" pitchFamily="34" charset="0"/>
              </a:rPr>
              <a:t>USD 40mln</a:t>
            </a:r>
          </a:p>
          <a:p>
            <a:endParaRPr lang="hy-AM" sz="614" dirty="0">
              <a:solidFill>
                <a:schemeClr val="tx1"/>
              </a:solidFill>
              <a:latin typeface="Arial" panose="020B0604020202020204" pitchFamily="34" charset="0"/>
              <a:cs typeface="Arial" panose="020B0604020202020204" pitchFamily="34" charset="0"/>
            </a:endParaRPr>
          </a:p>
          <a:p>
            <a:pPr>
              <a:lnSpc>
                <a:spcPct val="150000"/>
              </a:lnSpc>
            </a:pPr>
            <a:r>
              <a:rPr lang="hy-AM" sz="1754" spc="-105" dirty="0">
                <a:latin typeface="Lucida Sans Unicode"/>
                <a:cs typeface="Arial" panose="020B0604020202020204" pitchFamily="34" charset="0"/>
              </a:rPr>
              <a:t>               </a:t>
            </a:r>
            <a:r>
              <a:rPr lang="ru-RU" sz="1754" spc="-105" dirty="0">
                <a:solidFill>
                  <a:srgbClr val="90C225"/>
                </a:solidFill>
                <a:latin typeface="Lucida Sans Unicode"/>
                <a:cs typeface="Lucida Sans Unicode"/>
              </a:rPr>
              <a:t>▶</a:t>
            </a:r>
            <a:r>
              <a:rPr lang="hy-AM" sz="1754" spc="-105" dirty="0">
                <a:solidFill>
                  <a:srgbClr val="90C225"/>
                </a:solidFill>
                <a:latin typeface="Lucida Sans Unicode"/>
                <a:cs typeface="Lucida Sans Unicode"/>
              </a:rPr>
              <a:t> </a:t>
            </a:r>
            <a:r>
              <a:rPr lang="hy-AM" sz="1754" dirty="0">
                <a:latin typeface="Arial" panose="020B0604020202020204" pitchFamily="34" charset="0"/>
                <a:cs typeface="Arial" panose="020B0604020202020204" pitchFamily="34" charset="0"/>
              </a:rPr>
              <a:t>220/110/10 </a:t>
            </a:r>
            <a:r>
              <a:rPr lang="en-US" sz="1754" dirty="0">
                <a:latin typeface="Arial" panose="020B0604020202020204" pitchFamily="34" charset="0"/>
                <a:cs typeface="Arial" panose="020B0604020202020204" pitchFamily="34" charset="0"/>
              </a:rPr>
              <a:t>kV</a:t>
            </a:r>
            <a:r>
              <a:rPr lang="hy-AM" sz="1754" dirty="0">
                <a:latin typeface="Arial" panose="020B0604020202020204" pitchFamily="34" charset="0"/>
                <a:cs typeface="Arial" panose="020B0604020202020204" pitchFamily="34" charset="0"/>
              </a:rPr>
              <a:t> </a:t>
            </a:r>
            <a:r>
              <a:rPr lang="en-US" sz="1754" dirty="0">
                <a:latin typeface="Arial" panose="020B0604020202020204" pitchFamily="34" charset="0"/>
                <a:cs typeface="Arial" panose="020B0604020202020204" pitchFamily="34" charset="0"/>
              </a:rPr>
              <a:t>“</a:t>
            </a:r>
            <a:r>
              <a:rPr lang="en-US" sz="1754" dirty="0" err="1">
                <a:latin typeface="Arial" panose="020B0604020202020204" pitchFamily="34" charset="0"/>
                <a:cs typeface="Arial" panose="020B0604020202020204" pitchFamily="34" charset="0"/>
              </a:rPr>
              <a:t>Shahumyan</a:t>
            </a:r>
            <a:r>
              <a:rPr lang="hy-AM" sz="1754" dirty="0">
                <a:solidFill>
                  <a:schemeClr val="tx1"/>
                </a:solidFill>
                <a:latin typeface="Arial" panose="020B0604020202020204" pitchFamily="34" charset="0"/>
                <a:cs typeface="Arial" panose="020B0604020202020204" pitchFamily="34" charset="0"/>
              </a:rPr>
              <a:t>-2</a:t>
            </a:r>
            <a:r>
              <a:rPr lang="en-US" sz="1754" dirty="0">
                <a:solidFill>
                  <a:schemeClr val="tx1"/>
                </a:solidFill>
                <a:latin typeface="Arial" panose="020B0604020202020204" pitchFamily="34" charset="0"/>
                <a:cs typeface="Arial" panose="020B0604020202020204" pitchFamily="34" charset="0"/>
              </a:rPr>
              <a:t>”</a:t>
            </a:r>
            <a:br>
              <a:rPr lang="hy-AM" sz="1754" dirty="0">
                <a:solidFill>
                  <a:schemeClr val="tx1"/>
                </a:solidFill>
                <a:latin typeface="Arial" panose="020B0604020202020204" pitchFamily="34" charset="0"/>
                <a:cs typeface="Arial" panose="020B0604020202020204" pitchFamily="34" charset="0"/>
              </a:rPr>
            </a:br>
            <a:r>
              <a:rPr lang="hy-AM" sz="1754" spc="-105" dirty="0">
                <a:latin typeface="Lucida Sans Unicode"/>
                <a:cs typeface="Arial" panose="020B0604020202020204" pitchFamily="34" charset="0"/>
              </a:rPr>
              <a:t>               </a:t>
            </a:r>
            <a:r>
              <a:rPr lang="ru-RU" sz="1754" spc="-105" dirty="0">
                <a:solidFill>
                  <a:srgbClr val="90C225"/>
                </a:solidFill>
                <a:latin typeface="Lucida Sans Unicode"/>
                <a:cs typeface="Lucida Sans Unicode"/>
              </a:rPr>
              <a:t>▶</a:t>
            </a:r>
            <a:r>
              <a:rPr lang="hy-AM" sz="1754" spc="-105" dirty="0">
                <a:solidFill>
                  <a:srgbClr val="90C225"/>
                </a:solidFill>
                <a:latin typeface="Lucida Sans Unicode"/>
                <a:cs typeface="Lucida Sans Unicode"/>
              </a:rPr>
              <a:t> </a:t>
            </a:r>
            <a:r>
              <a:rPr lang="hy-AM" sz="1754" dirty="0">
                <a:latin typeface="Arial" panose="020B0604020202020204" pitchFamily="34" charset="0"/>
                <a:cs typeface="Arial" panose="020B0604020202020204" pitchFamily="34" charset="0"/>
              </a:rPr>
              <a:t>220/110/10</a:t>
            </a:r>
            <a:r>
              <a:rPr lang="en-US" sz="1754" dirty="0">
                <a:latin typeface="Arial" panose="020B0604020202020204" pitchFamily="34" charset="0"/>
                <a:cs typeface="Arial" panose="020B0604020202020204" pitchFamily="34" charset="0"/>
              </a:rPr>
              <a:t>kV “</a:t>
            </a:r>
            <a:r>
              <a:rPr lang="en-US" sz="1754" dirty="0" err="1">
                <a:latin typeface="Arial" panose="020B0604020202020204" pitchFamily="34" charset="0"/>
                <a:cs typeface="Arial" panose="020B0604020202020204" pitchFamily="34" charset="0"/>
              </a:rPr>
              <a:t>Marash</a:t>
            </a:r>
            <a:r>
              <a:rPr lang="en-US" sz="1754" dirty="0">
                <a:latin typeface="Arial" panose="020B0604020202020204" pitchFamily="34" charset="0"/>
                <a:cs typeface="Arial" panose="020B0604020202020204" pitchFamily="34" charset="0"/>
              </a:rPr>
              <a:t>”</a:t>
            </a:r>
            <a:br>
              <a:rPr lang="hy-AM" sz="1754" dirty="0">
                <a:solidFill>
                  <a:schemeClr val="tx1"/>
                </a:solidFill>
                <a:latin typeface="Arial" panose="020B0604020202020204" pitchFamily="34" charset="0"/>
                <a:cs typeface="Arial" panose="020B0604020202020204" pitchFamily="34" charset="0"/>
              </a:rPr>
            </a:br>
            <a:r>
              <a:rPr lang="hy-AM" sz="1754" dirty="0">
                <a:solidFill>
                  <a:schemeClr val="tx1"/>
                </a:solidFill>
                <a:latin typeface="Arial" panose="020B0604020202020204" pitchFamily="34" charset="0"/>
                <a:cs typeface="Arial" panose="020B0604020202020204" pitchFamily="34" charset="0"/>
              </a:rPr>
              <a:t>              </a:t>
            </a:r>
            <a:r>
              <a:rPr lang="ru-RU" sz="1754" spc="-105" dirty="0">
                <a:solidFill>
                  <a:srgbClr val="90C225"/>
                </a:solidFill>
                <a:latin typeface="Lucida Sans Unicode"/>
                <a:cs typeface="Lucida Sans Unicode"/>
              </a:rPr>
              <a:t>▶ </a:t>
            </a:r>
            <a:r>
              <a:rPr lang="hy-AM" sz="1754" dirty="0">
                <a:latin typeface="Arial" panose="020B0604020202020204" pitchFamily="34" charset="0"/>
                <a:cs typeface="Arial" panose="020B0604020202020204" pitchFamily="34" charset="0"/>
              </a:rPr>
              <a:t>220/110/35 </a:t>
            </a:r>
            <a:r>
              <a:rPr lang="en-US" sz="1754" dirty="0">
                <a:latin typeface="Arial" panose="020B0604020202020204" pitchFamily="34" charset="0"/>
                <a:cs typeface="Arial" panose="020B0604020202020204" pitchFamily="34" charset="0"/>
              </a:rPr>
              <a:t>kV “Yeghegnadzor”</a:t>
            </a:r>
          </a:p>
          <a:p>
            <a:pPr>
              <a:lnSpc>
                <a:spcPct val="150000"/>
              </a:lnSpc>
            </a:pPr>
            <a:endParaRPr lang="en-US" sz="1754" dirty="0">
              <a:latin typeface="Arial" panose="020B0604020202020204" pitchFamily="34" charset="0"/>
              <a:cs typeface="Arial" panose="020B0604020202020204" pitchFamily="34" charset="0"/>
            </a:endParaRPr>
          </a:p>
          <a:p>
            <a:pPr>
              <a:lnSpc>
                <a:spcPct val="150000"/>
              </a:lnSpc>
            </a:pPr>
            <a:endParaRPr lang="en-US" sz="1754" dirty="0">
              <a:latin typeface="Arial" panose="020B0604020202020204" pitchFamily="34" charset="0"/>
              <a:cs typeface="Arial" panose="020B0604020202020204" pitchFamily="34" charset="0"/>
            </a:endParaRPr>
          </a:p>
          <a:p>
            <a:pPr>
              <a:lnSpc>
                <a:spcPct val="150000"/>
              </a:lnSpc>
            </a:pPr>
            <a:endParaRPr lang="en-US" sz="1754" dirty="0">
              <a:latin typeface="Arial" panose="020B0604020202020204" pitchFamily="34" charset="0"/>
              <a:cs typeface="Arial" panose="020B0604020202020204" pitchFamily="34" charset="0"/>
            </a:endParaRPr>
          </a:p>
          <a:p>
            <a:pPr>
              <a:lnSpc>
                <a:spcPct val="150000"/>
              </a:lnSpc>
            </a:pPr>
            <a:r>
              <a:rPr lang="en-US" sz="800" spc="-4" dirty="0">
                <a:solidFill>
                  <a:srgbClr val="888888"/>
                </a:solidFill>
                <a:latin typeface="Trebuchet MS"/>
                <a:cs typeface="Trebuchet MS"/>
                <a:hlinkClick r:id="rId2"/>
              </a:rPr>
              <a:t>http://www.hven.am/</a:t>
            </a:r>
            <a:endParaRPr lang="en-US" sz="800" dirty="0">
              <a:latin typeface="Trebuchet MS"/>
              <a:cs typeface="Trebuchet MS"/>
            </a:endParaRPr>
          </a:p>
          <a:p>
            <a:pPr>
              <a:lnSpc>
                <a:spcPct val="150000"/>
              </a:lnSpc>
            </a:pPr>
            <a:endParaRPr lang="ru-RU" sz="1754" dirty="0">
              <a:latin typeface="Arial" panose="020B0604020202020204" pitchFamily="34" charset="0"/>
              <a:cs typeface="Arial" panose="020B0604020202020204" pitchFamily="34" charset="0"/>
            </a:endParaRPr>
          </a:p>
        </p:txBody>
      </p:sp>
      <p:pic>
        <p:nvPicPr>
          <p:cNvPr id="5" name="object 15">
            <a:extLst>
              <a:ext uri="{FF2B5EF4-FFF2-40B4-BE49-F238E27FC236}">
                <a16:creationId xmlns:a16="http://schemas.microsoft.com/office/drawing/2014/main" id="{4AB126E0-6A17-E537-2AE7-F0B92C1C4DD8}"/>
              </a:ext>
            </a:extLst>
          </p:cNvPr>
          <p:cNvPicPr/>
          <p:nvPr/>
        </p:nvPicPr>
        <p:blipFill>
          <a:blip r:embed="rId3" cstate="print"/>
          <a:stretch>
            <a:fillRect/>
          </a:stretch>
        </p:blipFill>
        <p:spPr>
          <a:xfrm>
            <a:off x="5279867" y="4449763"/>
            <a:ext cx="2138680" cy="2071845"/>
          </a:xfrm>
          <a:prstGeom prst="rect">
            <a:avLst/>
          </a:prstGeom>
        </p:spPr>
      </p:pic>
    </p:spTree>
    <p:extLst>
      <p:ext uri="{BB962C8B-B14F-4D97-AF65-F5344CB8AC3E}">
        <p14:creationId xmlns:p14="http://schemas.microsoft.com/office/powerpoint/2010/main" val="71725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1DF32-FA84-EB51-E454-813826E6CC2B}"/>
              </a:ext>
            </a:extLst>
          </p:cNvPr>
          <p:cNvSpPr>
            <a:spLocks noGrp="1"/>
          </p:cNvSpPr>
          <p:nvPr>
            <p:ph type="title"/>
          </p:nvPr>
        </p:nvSpPr>
        <p:spPr>
          <a:xfrm>
            <a:off x="317500" y="276225"/>
            <a:ext cx="8382000" cy="438388"/>
          </a:xfrm>
        </p:spPr>
        <p:txBody>
          <a:bodyPr/>
          <a:lstStyle/>
          <a:p>
            <a:r>
              <a:rPr lang="hy-AM" sz="2000" dirty="0"/>
              <a:t>    </a:t>
            </a:r>
            <a:r>
              <a:rPr lang="en-US" sz="2000" b="1" dirty="0"/>
              <a:t>The Purpose of the Projects to be Implemented in the Near Future </a:t>
            </a:r>
            <a:endParaRPr lang="ru-RU" sz="2000" b="1" dirty="0"/>
          </a:p>
        </p:txBody>
      </p:sp>
      <p:sp>
        <p:nvSpPr>
          <p:cNvPr id="3" name="Текст 2">
            <a:extLst>
              <a:ext uri="{FF2B5EF4-FFF2-40B4-BE49-F238E27FC236}">
                <a16:creationId xmlns:a16="http://schemas.microsoft.com/office/drawing/2014/main" id="{FEDDE7E1-DC64-C3EB-C72D-B4DFDB673A53}"/>
              </a:ext>
            </a:extLst>
          </p:cNvPr>
          <p:cNvSpPr>
            <a:spLocks noGrp="1"/>
          </p:cNvSpPr>
          <p:nvPr>
            <p:ph type="body" idx="1"/>
          </p:nvPr>
        </p:nvSpPr>
        <p:spPr>
          <a:xfrm>
            <a:off x="793482" y="276226"/>
            <a:ext cx="7170420" cy="6260608"/>
          </a:xfrm>
        </p:spPr>
        <p:txBody>
          <a:bodyPr/>
          <a:lstStyle/>
          <a:p>
            <a:pPr lvl="0"/>
            <a:r>
              <a:rPr lang="hy-AM" dirty="0"/>
              <a:t>	</a:t>
            </a:r>
            <a:endParaRPr lang="en-US" dirty="0"/>
          </a:p>
          <a:p>
            <a:pPr lvl="0"/>
            <a:r>
              <a:rPr lang="hy-AM" dirty="0"/>
              <a:t> </a:t>
            </a:r>
          </a:p>
          <a:p>
            <a:pPr lvl="0"/>
            <a:r>
              <a:rPr lang="en-US" sz="1600" dirty="0"/>
              <a:t>       The substations to be reconstructed are crucial from the point of view of  </a:t>
            </a:r>
          </a:p>
          <a:p>
            <a:pPr lvl="0"/>
            <a:r>
              <a:rPr lang="en-US" sz="1600" dirty="0"/>
              <a:t>       safe and reliable electricity supply of the RA energy system</a:t>
            </a:r>
            <a:endParaRPr lang="hy-AM" sz="1600" dirty="0"/>
          </a:p>
          <a:p>
            <a:pPr lvl="0"/>
            <a:r>
              <a:rPr lang="hy-AM" sz="1600" dirty="0"/>
              <a:t> </a:t>
            </a:r>
            <a:r>
              <a:rPr lang="en-US" sz="1600" dirty="0"/>
              <a:t>      For extending their service life and for  their operation, it is necessary to:</a:t>
            </a:r>
            <a:r>
              <a:rPr lang="hy-AM" sz="1600" dirty="0"/>
              <a:t>        </a:t>
            </a:r>
          </a:p>
          <a:p>
            <a:r>
              <a:rPr lang="hy-AM" sz="1600" dirty="0"/>
              <a:t>        </a:t>
            </a:r>
            <a:r>
              <a:rPr lang="ru-RU" sz="1600" dirty="0">
                <a:solidFill>
                  <a:schemeClr val="accent3">
                    <a:lumMod val="75000"/>
                  </a:schemeClr>
                </a:solidFill>
              </a:rPr>
              <a:t>▶</a:t>
            </a:r>
            <a:r>
              <a:rPr lang="ru-RU" sz="1600" dirty="0"/>
              <a:t> </a:t>
            </a:r>
            <a:r>
              <a:rPr lang="en-US" sz="1600" dirty="0"/>
              <a:t>replace the worn and obsolete equipment  with new ones </a:t>
            </a:r>
            <a:endParaRPr lang="hy-AM" sz="1600" dirty="0"/>
          </a:p>
          <a:p>
            <a:pPr lvl="0"/>
            <a:r>
              <a:rPr lang="hy-AM" sz="1600" dirty="0"/>
              <a:t>        </a:t>
            </a:r>
            <a:r>
              <a:rPr lang="ru-RU" sz="1600" dirty="0">
                <a:solidFill>
                  <a:schemeClr val="accent3">
                    <a:lumMod val="75000"/>
                  </a:schemeClr>
                </a:solidFill>
              </a:rPr>
              <a:t>▶</a:t>
            </a:r>
            <a:r>
              <a:rPr lang="hy-AM" sz="1600" dirty="0">
                <a:solidFill>
                  <a:schemeClr val="accent3">
                    <a:lumMod val="75000"/>
                  </a:schemeClr>
                </a:solidFill>
              </a:rPr>
              <a:t> </a:t>
            </a:r>
            <a:r>
              <a:rPr lang="en-US" sz="1600" dirty="0"/>
              <a:t>replace the old relay protection equipment with microprocessor relays</a:t>
            </a:r>
            <a:endParaRPr lang="hy-AM" sz="1600" dirty="0"/>
          </a:p>
          <a:p>
            <a:r>
              <a:rPr lang="hy-AM" sz="1600" dirty="0"/>
              <a:t>        </a:t>
            </a:r>
            <a:r>
              <a:rPr lang="ru-RU" sz="1600" dirty="0">
                <a:solidFill>
                  <a:schemeClr val="accent3">
                    <a:lumMod val="75000"/>
                  </a:schemeClr>
                </a:solidFill>
              </a:rPr>
              <a:t>▶</a:t>
            </a:r>
            <a:r>
              <a:rPr lang="hy-AM" sz="1600" dirty="0"/>
              <a:t>  </a:t>
            </a:r>
            <a:r>
              <a:rPr lang="en-US" sz="1600" dirty="0"/>
              <a:t>implement rehabilitation works of dilapidated reinforced concrete   </a:t>
            </a:r>
          </a:p>
          <a:p>
            <a:r>
              <a:rPr lang="en-US" sz="1600" dirty="0"/>
              <a:t>             structures, trenches, foundations, earthing loops</a:t>
            </a:r>
            <a:endParaRPr lang="hy-AM" sz="1600" dirty="0"/>
          </a:p>
          <a:p>
            <a:pPr lvl="0"/>
            <a:r>
              <a:rPr lang="en-US" sz="1600" dirty="0"/>
              <a:t> </a:t>
            </a:r>
            <a:r>
              <a:rPr lang="hy-AM" sz="1600" dirty="0"/>
              <a:t> </a:t>
            </a:r>
            <a:r>
              <a:rPr lang="en-US" sz="1600" dirty="0"/>
              <a:t>    The necessity of the rehabilitation works is conditioned by the following  </a:t>
            </a:r>
          </a:p>
          <a:p>
            <a:pPr lvl="0"/>
            <a:r>
              <a:rPr lang="en-US" sz="1600" dirty="0"/>
              <a:t>      factors: </a:t>
            </a:r>
          </a:p>
          <a:p>
            <a:pPr lvl="0"/>
            <a:r>
              <a:rPr lang="hy-AM" sz="1600" dirty="0"/>
              <a:t> </a:t>
            </a:r>
            <a:r>
              <a:rPr lang="en-US" sz="1600" dirty="0"/>
              <a:t>  </a:t>
            </a:r>
            <a:r>
              <a:rPr lang="hy-AM" sz="1600" dirty="0"/>
              <a:t>    </a:t>
            </a:r>
            <a:r>
              <a:rPr lang="en-US" sz="1600" dirty="0"/>
              <a:t> </a:t>
            </a:r>
            <a:r>
              <a:rPr lang="ru-RU" sz="1600" dirty="0">
                <a:solidFill>
                  <a:schemeClr val="accent3">
                    <a:lumMod val="75000"/>
                  </a:schemeClr>
                </a:solidFill>
              </a:rPr>
              <a:t>▶</a:t>
            </a:r>
            <a:r>
              <a:rPr lang="en-US" sz="1600" dirty="0"/>
              <a:t>  the high degree of depreciation of equipment that has been in  </a:t>
            </a:r>
          </a:p>
          <a:p>
            <a:pPr lvl="0"/>
            <a:r>
              <a:rPr lang="en-US" sz="1600" dirty="0"/>
              <a:t>            operation for more than 40 years creates great risks for ensuring the     </a:t>
            </a:r>
          </a:p>
          <a:p>
            <a:pPr lvl="0"/>
            <a:r>
              <a:rPr lang="en-US" sz="1600" dirty="0"/>
              <a:t>            reliability of the power supply.</a:t>
            </a:r>
            <a:r>
              <a:rPr lang="hy-AM" sz="1600" dirty="0"/>
              <a:t> </a:t>
            </a:r>
            <a:endParaRPr lang="en-US" sz="1600" dirty="0"/>
          </a:p>
          <a:p>
            <a:pPr lvl="0"/>
            <a:r>
              <a:rPr lang="en-US" sz="1600" dirty="0"/>
              <a:t>     </a:t>
            </a:r>
            <a:r>
              <a:rPr lang="hy-AM" sz="1600" dirty="0"/>
              <a:t>   </a:t>
            </a:r>
            <a:r>
              <a:rPr lang="ru-RU" sz="1600" dirty="0">
                <a:solidFill>
                  <a:schemeClr val="accent3">
                    <a:lumMod val="75000"/>
                  </a:schemeClr>
                </a:solidFill>
              </a:rPr>
              <a:t>▶</a:t>
            </a:r>
            <a:r>
              <a:rPr lang="en-US" sz="1600" dirty="0">
                <a:solidFill>
                  <a:schemeClr val="accent3">
                    <a:lumMod val="75000"/>
                  </a:schemeClr>
                </a:solidFill>
              </a:rPr>
              <a:t> </a:t>
            </a:r>
            <a:r>
              <a:rPr lang="hy-AM" sz="1600" dirty="0"/>
              <a:t> </a:t>
            </a:r>
            <a:r>
              <a:rPr lang="en-US" sz="1600" dirty="0"/>
              <a:t>the regulated operation of the equipment is a serious problem, as the </a:t>
            </a:r>
          </a:p>
          <a:p>
            <a:pPr lvl="0"/>
            <a:r>
              <a:rPr lang="en-US" sz="1600" dirty="0"/>
              <a:t>            mentioned spare parts have been out of production for a long    time</a:t>
            </a:r>
          </a:p>
          <a:p>
            <a:pPr lvl="0"/>
            <a:r>
              <a:rPr lang="en-US" sz="1600" dirty="0">
                <a:solidFill>
                  <a:schemeClr val="accent3">
                    <a:lumMod val="75000"/>
                  </a:schemeClr>
                </a:solidFill>
              </a:rPr>
              <a:t>    </a:t>
            </a:r>
            <a:r>
              <a:rPr lang="hy-AM" sz="1600" dirty="0">
                <a:solidFill>
                  <a:schemeClr val="accent3">
                    <a:lumMod val="75000"/>
                  </a:schemeClr>
                </a:solidFill>
              </a:rPr>
              <a:t>    </a:t>
            </a:r>
            <a:r>
              <a:rPr lang="ru-RU" sz="1600" dirty="0">
                <a:solidFill>
                  <a:schemeClr val="accent3">
                    <a:lumMod val="75000"/>
                  </a:schemeClr>
                </a:solidFill>
              </a:rPr>
              <a:t>▶</a:t>
            </a:r>
            <a:r>
              <a:rPr lang="en-US" sz="1600" dirty="0">
                <a:solidFill>
                  <a:schemeClr val="accent3">
                    <a:lumMod val="75000"/>
                  </a:schemeClr>
                </a:solidFill>
              </a:rPr>
              <a:t>  </a:t>
            </a:r>
            <a:r>
              <a:rPr lang="en-US" sz="1600" dirty="0"/>
              <a:t>the relay protection and automation devices which are in operation are </a:t>
            </a:r>
          </a:p>
          <a:p>
            <a:pPr lvl="0"/>
            <a:r>
              <a:rPr lang="en-US" sz="1600" dirty="0"/>
              <a:t>             worn out, they do not have the functions typical of the necessary </a:t>
            </a:r>
          </a:p>
          <a:p>
            <a:pPr lvl="0"/>
            <a:r>
              <a:rPr lang="en-US" sz="1600" dirty="0"/>
              <a:t>             modern microprocessor devices.</a:t>
            </a:r>
          </a:p>
          <a:p>
            <a:pPr lvl="0"/>
            <a:r>
              <a:rPr lang="en-US" sz="1600" dirty="0"/>
              <a:t>    </a:t>
            </a:r>
            <a:r>
              <a:rPr lang="hy-AM" sz="1600" dirty="0"/>
              <a:t>  </a:t>
            </a:r>
            <a:r>
              <a:rPr lang="hy-AM" sz="1600" dirty="0">
                <a:solidFill>
                  <a:schemeClr val="accent3">
                    <a:lumMod val="75000"/>
                  </a:schemeClr>
                </a:solidFill>
              </a:rPr>
              <a:t> </a:t>
            </a:r>
            <a:r>
              <a:rPr lang="ru-RU" sz="1600" dirty="0">
                <a:solidFill>
                  <a:schemeClr val="accent3">
                    <a:lumMod val="75000"/>
                  </a:schemeClr>
                </a:solidFill>
              </a:rPr>
              <a:t>▶</a:t>
            </a:r>
            <a:r>
              <a:rPr lang="en-US" sz="1600" dirty="0">
                <a:solidFill>
                  <a:schemeClr val="accent3">
                    <a:lumMod val="75000"/>
                  </a:schemeClr>
                </a:solidFill>
              </a:rPr>
              <a:t>  </a:t>
            </a:r>
            <a:r>
              <a:rPr lang="hy-AM" sz="1600" dirty="0">
                <a:solidFill>
                  <a:schemeClr val="accent3">
                    <a:lumMod val="75000"/>
                  </a:schemeClr>
                </a:solidFill>
              </a:rPr>
              <a:t> </a:t>
            </a:r>
            <a:r>
              <a:rPr lang="en-US" sz="1600" dirty="0"/>
              <a:t>reinforced concrete structures have been in operation for 40 years</a:t>
            </a:r>
            <a:endParaRPr lang="hy-AM" sz="1600" dirty="0"/>
          </a:p>
          <a:p>
            <a:pPr lvl="0"/>
            <a:r>
              <a:rPr lang="hy-AM" sz="1600" dirty="0"/>
              <a:t>      </a:t>
            </a:r>
            <a:r>
              <a:rPr lang="hy-AM" sz="1600" dirty="0">
                <a:solidFill>
                  <a:schemeClr val="accent3">
                    <a:lumMod val="75000"/>
                  </a:schemeClr>
                </a:solidFill>
              </a:rPr>
              <a:t> </a:t>
            </a:r>
            <a:r>
              <a:rPr lang="ru-RU" sz="1600" dirty="0">
                <a:solidFill>
                  <a:schemeClr val="accent3">
                    <a:lumMod val="75000"/>
                  </a:schemeClr>
                </a:solidFill>
              </a:rPr>
              <a:t>▶</a:t>
            </a:r>
            <a:r>
              <a:rPr lang="hy-AM" sz="1600" dirty="0">
                <a:solidFill>
                  <a:schemeClr val="accent3">
                    <a:lumMod val="75000"/>
                  </a:schemeClr>
                </a:solidFill>
              </a:rPr>
              <a:t>  </a:t>
            </a:r>
            <a:r>
              <a:rPr lang="en-US" sz="1600" dirty="0"/>
              <a:t>cable trenches are in poor condition, they do not provide waterproofing </a:t>
            </a:r>
          </a:p>
          <a:p>
            <a:pPr lvl="0"/>
            <a:r>
              <a:rPr lang="en-US" sz="1600" dirty="0"/>
              <a:t>            of the cables, which leads to the breakdown of the insulating layer and   </a:t>
            </a:r>
          </a:p>
          <a:p>
            <a:pPr lvl="0"/>
            <a:r>
              <a:rPr lang="en-US" sz="1600" dirty="0"/>
              <a:t>            the occurrence of accidents</a:t>
            </a:r>
          </a:p>
          <a:p>
            <a:endParaRPr lang="ru-RU" dirty="0"/>
          </a:p>
        </p:txBody>
      </p:sp>
      <p:pic>
        <p:nvPicPr>
          <p:cNvPr id="5" name="object 15">
            <a:extLst>
              <a:ext uri="{FF2B5EF4-FFF2-40B4-BE49-F238E27FC236}">
                <a16:creationId xmlns:a16="http://schemas.microsoft.com/office/drawing/2014/main" id="{5CB7B717-AA00-E0C4-CC62-7FBC98BEE60D}"/>
              </a:ext>
            </a:extLst>
          </p:cNvPr>
          <p:cNvPicPr/>
          <p:nvPr/>
        </p:nvPicPr>
        <p:blipFill>
          <a:blip r:embed="rId3" cstate="print"/>
          <a:stretch>
            <a:fillRect/>
          </a:stretch>
        </p:blipFill>
        <p:spPr>
          <a:xfrm>
            <a:off x="6950710" y="5986939"/>
            <a:ext cx="1871345" cy="735171"/>
          </a:xfrm>
          <a:prstGeom prst="rect">
            <a:avLst/>
          </a:prstGeom>
        </p:spPr>
      </p:pic>
    </p:spTree>
    <p:extLst>
      <p:ext uri="{BB962C8B-B14F-4D97-AF65-F5344CB8AC3E}">
        <p14:creationId xmlns:p14="http://schemas.microsoft.com/office/powerpoint/2010/main" val="1551448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525</TotalTime>
  <Words>1003</Words>
  <Application>Microsoft Office PowerPoint</Application>
  <PresentationFormat>Произвольный</PresentationFormat>
  <Paragraphs>95</Paragraphs>
  <Slides>8</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GHEA Grapalat</vt:lpstr>
      <vt:lpstr>Lucida Sans Unicode</vt:lpstr>
      <vt:lpstr>Trebuchet MS</vt:lpstr>
      <vt:lpstr>Office Theme</vt:lpstr>
      <vt:lpstr>“High Voltage Electric Networks” CJSC   Projects implemented with own funds   Rehabilitation of “Lichq”, “Agarak-2”, “Shinuhayr” substation     </vt:lpstr>
      <vt:lpstr>     Purpose of the Project</vt:lpstr>
      <vt:lpstr>      220/110/35 kV  “Lichq” substation</vt:lpstr>
      <vt:lpstr>220/110/6 kV “Agarak-2” substation ▶ Contract price - 1,135,500․0  USD dollars ▶ Financing company – “High Voltage Electrical Networks” CJSC  ▶ Contractor -  “Kaskad Energo” LLC  </vt:lpstr>
      <vt:lpstr>   220/110/35/10 /6/ kV “Shinuhayr” substation</vt:lpstr>
      <vt:lpstr>          Expected outcome</vt:lpstr>
      <vt:lpstr>         Projects to be Implemented by “High Voltage Electric Networks” CJSC in the Near Future   </vt:lpstr>
      <vt:lpstr>    The Purpose of the Projects to be Implemented in the Near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«Իրան-Հայաստան 400կՎ էլեկտրահաղորդման օդային գծի և համապատասխան ենթակայանի («Նորավան» 400/220/20կՎ) կառուցում» ծրագիր</dc:title>
  <dc:creator>HVEN IPID</dc:creator>
  <cp:lastModifiedBy>HVEN</cp:lastModifiedBy>
  <cp:revision>132</cp:revision>
  <dcterms:created xsi:type="dcterms:W3CDTF">2023-01-16T10:31:47Z</dcterms:created>
  <dcterms:modified xsi:type="dcterms:W3CDTF">2023-01-24T10:47:20Z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2023-01-16T00:00:00Z</vt:filetime>
  </property>
  <property fmtid="{D5CDD505-2E9C-101B-9397-08002B2CF9AE}" pid="3" name="Creator">
    <vt:lpwstr>Microsoft® Word 2016</vt:lpwstr>
  </property>
  <property fmtid="{D5CDD505-2E9C-101B-9397-08002B2CF9AE}" pid="4" name="LastSaved">
    <vt:filetime>2023-01-16T00:00:00Z</vt:filetime>
  </property>
  <property fmtid="{D5CDD505-2E9C-101B-9397-08002B2CF9AE}" pid="5" name="Producer">
    <vt:lpwstr>www.ilovepdf.com</vt:lpwstr>
  </property>
</Properties>
</file>